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61" r:id="rId4"/>
    <p:sldMasterId id="2147483862" r:id="rId5"/>
    <p:sldMasterId id="2147483863" r:id="rId6"/>
    <p:sldMasterId id="2147483864" r:id="rId7"/>
    <p:sldMasterId id="2147483865" r:id="rId8"/>
    <p:sldMasterId id="2147483866" r:id="rId9"/>
    <p:sldMasterId id="2147483867" r:id="rId10"/>
    <p:sldMasterId id="2147483868" r:id="rId11"/>
    <p:sldMasterId id="2147483869" r:id="rId12"/>
    <p:sldMasterId id="21474838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y="5143500" cx="9144000"/>
  <p:notesSz cx="6858000" cy="9144000"/>
  <p:embeddedFontLst>
    <p:embeddedFont>
      <p:font typeface="Poppins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Poppins ExtraBold"/>
      <p:bold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29E16E-66D5-432D-8D63-1876D4F218A5}">
  <a:tblStyle styleId="{9129E16E-66D5-432D-8D63-1876D4F218A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6" Type="http://schemas.openxmlformats.org/officeDocument/2006/relationships/font" Target="fonts/Poppins-regular.fntdata"/><Relationship Id="rId45" Type="http://schemas.openxmlformats.org/officeDocument/2006/relationships/slide" Target="slides/slide3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6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60" Type="http://schemas.openxmlformats.org/officeDocument/2006/relationships/font" Target="fonts/OpenSans-regular.fntdata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Master" Target="slideMasters/slideMaster8.xml"/><Relationship Id="rId55" Type="http://schemas.openxmlformats.org/officeDocument/2006/relationships/font" Target="fonts/HelveticaNeue-bold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HelveticaNeue-regular.fntdata"/><Relationship Id="rId13" Type="http://schemas.openxmlformats.org/officeDocument/2006/relationships/slideMaster" Target="slideMasters/slideMaster10.xml"/><Relationship Id="rId57" Type="http://schemas.openxmlformats.org/officeDocument/2006/relationships/font" Target="fonts/HelveticaNeue-boldItalic.fntdata"/><Relationship Id="rId12" Type="http://schemas.openxmlformats.org/officeDocument/2006/relationships/slideMaster" Target="slideMasters/slideMaster9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.xml"/><Relationship Id="rId59" Type="http://schemas.openxmlformats.org/officeDocument/2006/relationships/font" Target="fonts/PoppinsExtraBold-boldItalic.fntdata"/><Relationship Id="rId14" Type="http://schemas.openxmlformats.org/officeDocument/2006/relationships/notesMaster" Target="notesMasters/notesMaster1.xml"/><Relationship Id="rId58" Type="http://schemas.openxmlformats.org/officeDocument/2006/relationships/font" Target="fonts/PoppinsExtraBold-bold.fntdata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ateway.envoyproxy.io/latest/tasks/traffic/http-request-mirroring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28a1ce9c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328a1ce9c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70e453d9c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70e453d9c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70e453d9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370e453d9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0e453d9c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0e453d9c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70e453d9c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70e453d9c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71286dc2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71286dc2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https://gateway.envoyproxy.io/latest/tasks/traffic/http-request-mirroring/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71286dc2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71286dc2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RequestHeaderModifier filter for green users serves several important purposes in this header-based routing scenario.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Tracking &amp; Visibility: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x-routed-color: green to clearly mark in backend logs which requests were intentionally routed to the green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distinguish between requests that should go to green vs those that accidentally ended up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Downstream 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backend services can inspect this header to know the request was explicitly routed (not just defaulted)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 analytics, debugging, or special processing of green-user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Enforcement: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all green requests have this marker, even if the original x-user-color header gets removed/modified during transit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 Trail: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evidence of the routing decision that persists through the entire request chain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71286dc27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71286dc27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71286dc27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71286dc27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🌍 Why Route Client Traffic by Geolocation?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⚡ Lower Latency:</a:t>
            </a:r>
            <a:r>
              <a:rPr lang="en">
                <a:solidFill>
                  <a:schemeClr val="dk1"/>
                </a:solidFill>
              </a:rPr>
              <a:t> Route users to the nearest region/data center for faster response times.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🌐 Regulatory Compliance:</a:t>
            </a:r>
            <a:r>
              <a:rPr lang="en">
                <a:solidFill>
                  <a:schemeClr val="dk1"/>
                </a:solidFill>
              </a:rPr>
              <a:t> Ensure traffic stays within specific regions (e.g., GDPR, data residency laws).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📈 Load Distribution:</a:t>
            </a:r>
            <a:r>
              <a:rPr lang="en">
                <a:solidFill>
                  <a:schemeClr val="dk1"/>
                </a:solidFill>
              </a:rPr>
              <a:t> Balance traffic across geographically distributed services to avoid hotspots.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🔒 Security &amp; Access Control:</a:t>
            </a:r>
            <a:r>
              <a:rPr lang="en">
                <a:solidFill>
                  <a:schemeClr val="dk1"/>
                </a:solidFill>
              </a:rPr>
              <a:t> Restrict or shape access based on region (e.g., block high-risk countries).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🗣️ Localized Experience:</a:t>
            </a:r>
            <a:r>
              <a:rPr lang="en">
                <a:solidFill>
                  <a:schemeClr val="dk1"/>
                </a:solidFill>
              </a:rPr>
              <a:t> Deliver region-specific content (language, offers, UI) for better user engagement.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🧪 Smart Testing &amp; Rollouts:</a:t>
            </a:r>
            <a:r>
              <a:rPr lang="en">
                <a:solidFill>
                  <a:schemeClr val="dk1"/>
                </a:solidFill>
              </a:rPr>
              <a:t> Gradually roll out new versions or features to specific regions.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🚨 Fault Isolation:</a:t>
            </a:r>
            <a:r>
              <a:rPr lang="en">
                <a:solidFill>
                  <a:schemeClr val="dk1"/>
                </a:solidFill>
              </a:rPr>
              <a:t> Route around outages by steering traffic away from affected regions.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71286dc27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71286dc27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Core Diagram Flow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Mobile App like UBER → Envoy Gateway: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Phone sends gRPC calls (e.g.,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RequestRide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StreamLocation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over HTTP/2.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Binary Protobuf = Smaller payloads vs. JSON (5-10x faster serialization).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Envoy’s Smart Routing: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Routes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/package.Service/Method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paths directly to microservices: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</a:pP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RequestRide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booking-service</a:t>
            </a:r>
            <a:endParaRPr sz="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</a:pP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StreamLocation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tracking-service</a:t>
            </a:r>
            <a:endParaRPr sz="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frontend involvement = Fewer hops, lower latency.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Why gRPC + Envoy?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HTTP/2 multiplexing allows 100s of streams over 1 TCP connection.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Critical for real-time features (e.g., driver location updates).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Resilience: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Envoy handles gRPC-specific failures (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UNAVAILABLE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DEADLINE_EXCEEDED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with retries/circuit breaking.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Traffic Control: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Canary deployments: Shift traffic between gRPC server versions (e.g.,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booking-v1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lang="en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booking-v2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Business Impact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Experience: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Faster ride bookings/live tracking (200ms lower latency vs. REST).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Efficiency: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Fewer servers needed (HTTP/2 reduces connection overhead).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Scalability: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Envoy load balances gRPC streams evenly, even with persistent connections.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71286dc27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71286dc27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3bd8ed98b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3bd8ed98b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71286dc27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371286dc27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https://gateway.envoyproxy.io/latest/tasks/traffic/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Prevent service overload</a:t>
            </a:r>
            <a:endParaRPr b="1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Improve reliability during spikes</a:t>
            </a:r>
            <a:endParaRPr b="1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Enforce fair usage policies</a:t>
            </a:r>
            <a:endParaRPr b="1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Test failure scenarios</a:t>
            </a:r>
            <a:endParaRPr b="1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325a0086ea_1_4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3325a0086ea_1_4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325a0086ea_1_4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3325a0086ea_1_4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71286dc27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371286dc27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71286dc27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71286dc27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325a0086ea_1_5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3325a0086ea_1_5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325a0086ea_1_5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325a0086ea_1_5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325a0086ea_1_4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325a0086ea_1_4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325a0086ea_1_5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3325a0086ea_1_5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6eef4545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36eef4545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6eef4545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6eef4545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6eef4545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36eef4545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28a1ce9ca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328a1ce9ca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6eef4545c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6eef4545c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3bd8ed98b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3bd8ed98b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6eef4545c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6eef4545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6eef4545c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6eef4545c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71286dc27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71286dc27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71286dc27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71286dc27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https://gateway.envoyproxy.io/latest/tasks/traffic/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twitter.com/tigera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twitter.com/tigeraio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1" name="Google Shape;551;p10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10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10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61" name="Google Shape;561;p10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10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563" name="Google Shape;563;p10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0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0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0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10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0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0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72" name="Google Shape;572;p10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10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4" name="Google Shape;574;p10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3" name="Google Shape;583;p1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5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96" name="Google Shape;596;p115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597" name="Google Shape;5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6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0" name="Google Shape;600;p116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1" name="Google Shape;601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116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1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18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8" name="Google Shape;608;p118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09" name="Google Shape;609;p118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0" name="Google Shape;6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8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" name="Google Shape;612;p1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1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9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19" name="Google Shape;61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19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" name="Google Shape;621;p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20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9" name="Google Shape;629;p1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5" name="Google Shape;635;p12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2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38" name="Google Shape;638;p122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22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0" name="Google Shape;640;p122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1" name="Google Shape;641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3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23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45" name="Google Shape;645;p123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" name="Google Shape;64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3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24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1" name="Google Shape;651;p124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5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4" name="Google Shape;654;p125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6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9" name="Google Shape;659;p126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0" name="Google Shape;660;p126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1" name="Google Shape;661;p126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2" name="Google Shape;662;p1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7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5" name="Google Shape;665;p127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8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9" name="Google Shape;669;p128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70" name="Google Shape;670;p12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0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675" name="Google Shape;675;p130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6" name="Google Shape;676;p130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677" name="Google Shape;677;p130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30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30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130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1" name="Google Shape;68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131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4" name="Google Shape;684;p131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" name="Google Shape;685;p131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86" name="Google Shape;686;p131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7" name="Google Shape;687;p131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88" name="Google Shape;688;p131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31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2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4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13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5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3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3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0" name="Google Shape;710;p13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711" name="Google Shape;7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4" name="Google Shape;714;p13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5" name="Google Shape;71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13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4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4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2" name="Google Shape;722;p14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723" name="Google Shape;723;p14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4" name="Google Shape;7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4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6" name="Google Shape;726;p1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4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4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4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3" name="Google Shape;7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4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5" name="Google Shape;735;p1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4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4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p14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9" name="Google Shape;749;p14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2" name="Google Shape;752;p14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4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4" name="Google Shape;754;p14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5" name="Google Shape;755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4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4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9" name="Google Shape;759;p14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0" name="Google Shape;76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4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4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5" name="Google Shape;765;p14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8" name="Google Shape;768;p14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9" name="Google Shape;769;p14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0" name="Google Shape;770;p14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4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3" name="Google Shape;773;p14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4" name="Google Shape;774;p14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5" name="Google Shape;775;p14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6" name="Google Shape;776;p1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4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9" name="Google Shape;779;p14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4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3" name="Google Shape;783;p15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4" name="Google Shape;784;p15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5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789" name="Google Shape;789;p15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90" name="Google Shape;790;p15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791" name="Google Shape;791;p15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5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5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15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5" name="Google Shape;795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7" name="Google Shape;797;p15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8" name="Google Shape;798;p15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9" name="Google Shape;799;p15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00" name="Google Shape;800;p15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15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2" name="Google Shape;802;p15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5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5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1" name="Google Shape;811;p15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2" name="Google Shape;92;p1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5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5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5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24" name="Google Shape;824;p15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825" name="Google Shape;8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8" name="Google Shape;828;p16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29" name="Google Shape;829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16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6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16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37" name="Google Shape;837;p16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8" name="Google Shape;83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6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0" name="Google Shape;840;p1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6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6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6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47" name="Google Shape;84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6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9" name="Google Shape;849;p1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6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6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7" name="Google Shape;857;p16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6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3" name="Google Shape;863;p16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66" name="Google Shape;866;p16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16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8" name="Google Shape;868;p16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9" name="Google Shape;869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16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3" name="Google Shape;873;p16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4" name="Google Shape;874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6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6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6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9" name="Google Shape;879;p16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6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2" name="Google Shape;882;p16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3" name="Google Shape;883;p16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4" name="Google Shape;884;p16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7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7" name="Google Shape;887;p17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8" name="Google Shape;888;p17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9" name="Google Shape;889;p17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0" name="Google Shape;890;p1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7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3" name="Google Shape;893;p17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7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7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7" name="Google Shape;897;p17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8" name="Google Shape;898;p17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3" name="Google Shape;903;p17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04" name="Google Shape;904;p17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05" name="Google Shape;905;p17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7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7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17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9" name="Google Shape;909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7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2" name="Google Shape;912;p17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3" name="Google Shape;913;p17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914" name="Google Shape;914;p17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5" name="Google Shape;915;p17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16" name="Google Shape;916;p17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7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7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5" name="Google Shape;925;p17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7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8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8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38" name="Google Shape;938;p18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939" name="Google Shape;93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2" name="Google Shape;942;p18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43" name="Google Shape;943;p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18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8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8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0" name="Google Shape;950;p18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951" name="Google Shape;951;p18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2" name="Google Shape;95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8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4" name="Google Shape;954;p18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8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8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61" name="Google Shape;961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8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3" name="Google Shape;963;p18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8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8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8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1" name="Google Shape;971;p18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8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8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7" name="Google Shape;977;p18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8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80" name="Google Shape;980;p18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18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82" name="Google Shape;982;p18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83" name="Google Shape;983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18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87" name="Google Shape;987;p18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8" name="Google Shape;988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8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9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19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93" name="Google Shape;993;p19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9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96" name="Google Shape;996;p19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7" name="Google Shape;997;p19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8" name="Google Shape;998;p19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9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1" name="Google Shape;1001;p19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2" name="Google Shape;1002;p19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3" name="Google Shape;1003;p19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4" name="Google Shape;1004;p1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9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7" name="Google Shape;1007;p19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8" name="Google Shape;1008;p19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9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11" name="Google Shape;1011;p19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12" name="Google Shape;1012;p19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9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017" name="Google Shape;1017;p19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18" name="Google Shape;1018;p19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1019" name="Google Shape;1019;p19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2" name="Google Shape;1022;p19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3" name="Google Shape;1023;p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9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6" name="Google Shape;1026;p19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7" name="Google Shape;1027;p19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28" name="Google Shape;1028;p19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9" name="Google Shape;1029;p19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0" name="Google Shape;1030;p19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9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9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0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39" name="Google Shape;1039;p20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0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20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52" name="Google Shape;1052;p20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053" name="Google Shape;105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0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6" name="Google Shape;1056;p20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57" name="Google Shape;1057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8" name="Google Shape;1058;p20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20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20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4" name="Google Shape;1064;p20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65" name="Google Shape;1065;p20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6" name="Google Shape;1066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20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8" name="Google Shape;1068;p20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0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0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0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75" name="Google Shape;107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20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7" name="Google Shape;1077;p20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20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2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20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0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5" name="Google Shape;1085;p20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20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2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0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1" name="Google Shape;1091;p20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1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94" name="Google Shape;1094;p21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21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96" name="Google Shape;1096;p21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7" name="Google Shape;1097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1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1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01" name="Google Shape;1101;p21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2" name="Google Shape;1102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21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21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07" name="Google Shape;1107;p21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1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10" name="Google Shape;1110;p21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1" name="Google Shape;1111;p21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2" name="Google Shape;1112;p2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1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15" name="Google Shape;1115;p21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16" name="Google Shape;1116;p21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17" name="Google Shape;1117;p21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18" name="Google Shape;1118;p2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1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21" name="Google Shape;1121;p21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21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1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25" name="Google Shape;1125;p21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26" name="Google Shape;1126;p21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1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131" name="Google Shape;1131;p21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32" name="Google Shape;1132;p21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1133" name="Google Shape;1133;p21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6" name="Google Shape;1136;p21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7" name="Google Shape;1137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9" name="Google Shape;1139;p21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0" name="Google Shape;1140;p21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1" name="Google Shape;1141;p21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142" name="Google Shape;1142;p21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3" name="Google Shape;1143;p21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44" name="Google Shape;1144;p21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21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22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53" name="Google Shape;1153;p22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2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spcBef>
                <a:spcPts val="300"/>
              </a:spcBef>
              <a:spcAft>
                <a:spcPts val="0"/>
              </a:spcAft>
              <a:buSzPts val="2000"/>
              <a:buChar char="​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3" name="Google Shape;153;p3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3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5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1" name="Google Shape;31;p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" name="Google Shape;36;p5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19" name="Google Shape;219;p4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p4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221" name="Google Shape;221;p4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4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4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7" name="Google Shape;267;p5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42" name="Google Shape;42;p6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us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3" name="Google Shape;43;p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5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" name="Google Shape;298;p5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6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33" name="Google Shape;333;p6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6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335" name="Google Shape;335;p6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6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44" name="Google Shape;344;p6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6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7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7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7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7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7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7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7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8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8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"/>
            <a:ext cx="9136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1" name="Google Shape;441;p8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p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47" name="Google Shape;447;p8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8" name="Google Shape;448;p8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449" name="Google Shape;449;p8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8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8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8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8" name="Google Shape;458;p8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8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8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9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p9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483" name="Google Shape;4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p9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7" name="Google Shape;48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95" name="Google Shape;495;p9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5" name="Google Shape;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1" name="Google Shape;521;p9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10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10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0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1" name="Google Shape;531;p10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0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7" name="Google Shape;537;p10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10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10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10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2.xml"/><Relationship Id="rId23" Type="http://schemas.openxmlformats.org/officeDocument/2006/relationships/theme" Target="../theme/theme7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09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3" Type="http://schemas.openxmlformats.org/officeDocument/2006/relationships/theme" Target="../theme/theme5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3" Type="http://schemas.openxmlformats.org/officeDocument/2006/relationships/theme" Target="../theme/theme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3" Type="http://schemas.openxmlformats.org/officeDocument/2006/relationships/theme" Target="../theme/theme8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8.xml"/><Relationship Id="rId23" Type="http://schemas.openxmlformats.org/officeDocument/2006/relationships/theme" Target="../theme/theme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0.xml"/><Relationship Id="rId23" Type="http://schemas.openxmlformats.org/officeDocument/2006/relationships/theme" Target="../theme/theme10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7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2.xml"/><Relationship Id="rId21" Type="http://schemas.openxmlformats.org/officeDocument/2006/relationships/slideLayout" Target="../slideLayouts/slideLayout191.xml"/><Relationship Id="rId23" Type="http://schemas.openxmlformats.org/officeDocument/2006/relationships/theme" Target="../theme/theme6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20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20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5" name="Google Shape;1045;p2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20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47" name="Google Shape;1047;p20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8" name="Google Shape;1048;p20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363" name="Google Shape;363;p7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4" name="Google Shape;364;p7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9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9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477" name="Google Shape;477;p9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9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4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9" name="Google Shape;589;p1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14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591" name="Google Shape;591;p114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2" name="Google Shape;592;p114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3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3" name="Google Shape;703;p1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3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705" name="Google Shape;705;p13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6" name="Google Shape;706;p13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5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7" name="Google Shape;817;p1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5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819" name="Google Shape;819;p15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0" name="Google Shape;820;p15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8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8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1" name="Google Shape;931;p1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18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933" name="Google Shape;933;p18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4" name="Google Shape;934;p18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59.png"/><Relationship Id="rId10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62.png"/><Relationship Id="rId10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62.png"/><Relationship Id="rId10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63.png"/><Relationship Id="rId9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Relationship Id="rId10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66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0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62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Relationship Id="rId10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67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Relationship Id="rId11" Type="http://schemas.openxmlformats.org/officeDocument/2006/relationships/image" Target="../media/image55.png"/><Relationship Id="rId10" Type="http://schemas.openxmlformats.org/officeDocument/2006/relationships/image" Target="../media/image60.png"/><Relationship Id="rId12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Relationship Id="rId9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Relationship Id="rId11" Type="http://schemas.openxmlformats.org/officeDocument/2006/relationships/image" Target="../media/image65.png"/><Relationship Id="rId10" Type="http://schemas.openxmlformats.org/officeDocument/2006/relationships/image" Target="../media/image68.png"/><Relationship Id="rId12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ateway.envoyproxy.io/docs/tasks/security/private-key-provider/" TargetMode="External"/><Relationship Id="rId4" Type="http://schemas.openxmlformats.org/officeDocument/2006/relationships/hyperlink" Target="https://gateway.envoyproxy.io/docs/tasks/security/apikey-auth/" TargetMode="External"/><Relationship Id="rId9" Type="http://schemas.openxmlformats.org/officeDocument/2006/relationships/hyperlink" Target="https://gateway.envoyproxy.io/docs/tasks/security/ext-auth/" TargetMode="External"/><Relationship Id="rId5" Type="http://schemas.openxmlformats.org/officeDocument/2006/relationships/hyperlink" Target="https://gateway.envoyproxy.io/docs/tasks/security/backend-mtls/" TargetMode="External"/><Relationship Id="rId6" Type="http://schemas.openxmlformats.org/officeDocument/2006/relationships/hyperlink" Target="https://gateway.envoyproxy.io/docs/tasks/security/backend-tls/" TargetMode="External"/><Relationship Id="rId7" Type="http://schemas.openxmlformats.org/officeDocument/2006/relationships/hyperlink" Target="https://gateway.envoyproxy.io/docs/tasks/security/basic-auth/" TargetMode="External"/><Relationship Id="rId8" Type="http://schemas.openxmlformats.org/officeDocument/2006/relationships/hyperlink" Target="https://gateway.envoyproxy.io/docs/tasks/security/cors/" TargetMode="External"/><Relationship Id="rId11" Type="http://schemas.openxmlformats.org/officeDocument/2006/relationships/hyperlink" Target="https://gateway.envoyproxy.io/docs/tasks/security/jwt-authentication/" TargetMode="External"/><Relationship Id="rId10" Type="http://schemas.openxmlformats.org/officeDocument/2006/relationships/hyperlink" Target="https://gateway.envoyproxy.io/docs/tasks/security/restrict-ip-access/" TargetMode="External"/><Relationship Id="rId13" Type="http://schemas.openxmlformats.org/officeDocument/2006/relationships/hyperlink" Target="https://gateway.envoyproxy.io/docs/tasks/security/mutual-tls/" TargetMode="External"/><Relationship Id="rId12" Type="http://schemas.openxmlformats.org/officeDocument/2006/relationships/hyperlink" Target="https://gateway.envoyproxy.io/docs/tasks/security/jwt-claim-authorization/" TargetMode="External"/><Relationship Id="rId15" Type="http://schemas.openxmlformats.org/officeDocument/2006/relationships/hyperlink" Target="https://gateway.envoyproxy.io/docs/tasks/security/threat-model/" TargetMode="External"/><Relationship Id="rId14" Type="http://schemas.openxmlformats.org/officeDocument/2006/relationships/hyperlink" Target="https://gateway.envoyproxy.io/docs/tasks/security/oidc/" TargetMode="External"/><Relationship Id="rId17" Type="http://schemas.openxmlformats.org/officeDocument/2006/relationships/hyperlink" Target="https://gateway.envoyproxy.io/docs/tasks/security/tls-termination/" TargetMode="External"/><Relationship Id="rId16" Type="http://schemas.openxmlformats.org/officeDocument/2006/relationships/hyperlink" Target="https://gateway.envoyproxy.io/docs/tasks/security/tls-passthrough/" TargetMode="External"/><Relationship Id="rId18" Type="http://schemas.openxmlformats.org/officeDocument/2006/relationships/hyperlink" Target="https://gateway.envoyproxy.io/docs/tasks/security/tls-termination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24"/>
          <p:cNvSpPr txBox="1"/>
          <p:nvPr/>
        </p:nvSpPr>
        <p:spPr>
          <a:xfrm>
            <a:off x="533400" y="1243350"/>
            <a:ext cx="7647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My Company - Calico Gateway API</a:t>
            </a:r>
            <a:endParaRPr b="1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1" name="Google Shape;1161;p224"/>
          <p:cNvSpPr txBox="1"/>
          <p:nvPr/>
        </p:nvSpPr>
        <p:spPr>
          <a:xfrm>
            <a:off x="533400" y="2726125"/>
            <a:ext cx="595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Year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i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 Architect</a:t>
            </a:r>
            <a:endParaRPr i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2" name="Google Shape;1162;p224"/>
          <p:cNvSpPr/>
          <p:nvPr/>
        </p:nvSpPr>
        <p:spPr>
          <a:xfrm>
            <a:off x="533400" y="237226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943650"/>
            <a:ext cx="1356051" cy="7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Common Deployment Strategies with Calico Gateway</a:t>
            </a:r>
            <a:endParaRPr sz="2300"/>
          </a:p>
        </p:txBody>
      </p:sp>
      <p:pic>
        <p:nvPicPr>
          <p:cNvPr id="1229" name="Google Shape;122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88" y="3017675"/>
            <a:ext cx="1457325" cy="887672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3120000" dist="85725">
              <a:srgbClr val="000000">
                <a:alpha val="63000"/>
              </a:srgbClr>
            </a:outerShdw>
          </a:effectLst>
        </p:spPr>
      </p:pic>
      <p:pic>
        <p:nvPicPr>
          <p:cNvPr id="1230" name="Google Shape;1230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576" y="987887"/>
            <a:ext cx="1339049" cy="13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125" y="2791987"/>
            <a:ext cx="1339050" cy="13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562" y="2915825"/>
            <a:ext cx="973100" cy="12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233" title="5187092.png"/>
          <p:cNvPicPr preferRelativeResize="0"/>
          <p:nvPr/>
        </p:nvPicPr>
        <p:blipFill rotWithShape="1">
          <a:blip r:embed="rId7">
            <a:alphaModFix/>
          </a:blip>
          <a:srcRect b="9272" l="0" r="14412" t="0"/>
          <a:stretch/>
        </p:blipFill>
        <p:spPr>
          <a:xfrm>
            <a:off x="4883050" y="988162"/>
            <a:ext cx="1339057" cy="133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233"/>
          <p:cNvGrpSpPr/>
          <p:nvPr/>
        </p:nvGrpSpPr>
        <p:grpSpPr>
          <a:xfrm>
            <a:off x="7224444" y="988186"/>
            <a:ext cx="1457322" cy="1381462"/>
            <a:chOff x="4657875" y="3567100"/>
            <a:chExt cx="1142550" cy="1083075"/>
          </a:xfrm>
        </p:grpSpPr>
        <p:pic>
          <p:nvPicPr>
            <p:cNvPr id="1235" name="Google Shape;1235;p2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7775" y="4244050"/>
              <a:ext cx="406125" cy="40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57875" y="3827575"/>
              <a:ext cx="592725" cy="59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47225" y="3567100"/>
              <a:ext cx="853200" cy="85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8" name="Google Shape;1238;p2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651" y="2886951"/>
            <a:ext cx="1517724" cy="1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700" y="1147100"/>
            <a:ext cx="1063625" cy="10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3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Canary Deployments</a:t>
            </a:r>
            <a:endParaRPr sz="2300"/>
          </a:p>
        </p:txBody>
      </p:sp>
      <p:grpSp>
        <p:nvGrpSpPr>
          <p:cNvPr id="1245" name="Google Shape;1245;p234"/>
          <p:cNvGrpSpPr/>
          <p:nvPr/>
        </p:nvGrpSpPr>
        <p:grpSpPr>
          <a:xfrm>
            <a:off x="301875" y="896094"/>
            <a:ext cx="5073838" cy="2752948"/>
            <a:chOff x="301854" y="2570825"/>
            <a:chExt cx="5286900" cy="2868551"/>
          </a:xfrm>
        </p:grpSpPr>
        <p:sp>
          <p:nvSpPr>
            <p:cNvPr id="1246" name="Google Shape;1246;p234"/>
            <p:cNvSpPr txBox="1"/>
            <p:nvPr/>
          </p:nvSpPr>
          <p:spPr>
            <a:xfrm>
              <a:off x="301854" y="4594276"/>
              <a:ext cx="5286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750" lIns="87750" spcFirstLastPara="1" rIns="87750" wrap="square" tIns="87750">
              <a:spAutoFit/>
            </a:bodyPr>
            <a:lstStyle/>
            <a:p>
              <a:pPr indent="-307820" lvl="0" marL="457200" rtl="0" algn="l">
                <a:lnSpc>
                  <a:spcPct val="115000"/>
                </a:lnSpc>
                <a:spcBef>
                  <a:spcPts val="1248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Gradually roll out new versions to a subset of users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Traffic splitting based on weight 90/10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Often used for testing new features with minimal risk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247" name="Google Shape;1247;p234"/>
            <p:cNvGrpSpPr/>
            <p:nvPr/>
          </p:nvGrpSpPr>
          <p:grpSpPr>
            <a:xfrm>
              <a:off x="452218" y="2570825"/>
              <a:ext cx="4830906" cy="1814450"/>
              <a:chOff x="150343" y="290075"/>
              <a:chExt cx="4830906" cy="1814450"/>
            </a:xfrm>
          </p:grpSpPr>
          <p:sp>
            <p:nvSpPr>
              <p:cNvPr id="1248" name="Google Shape;1248;p234"/>
              <p:cNvSpPr/>
              <p:nvPr/>
            </p:nvSpPr>
            <p:spPr>
              <a:xfrm>
                <a:off x="2224350" y="6531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750" lIns="87750" spcFirstLastPara="1" rIns="87750" wrap="square" tIns="87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43"/>
              </a:p>
            </p:txBody>
          </p:sp>
          <p:pic>
            <p:nvPicPr>
              <p:cNvPr id="1249" name="Google Shape;1249;p2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04288" y="10438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0" name="Google Shape;1250;p2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01446" y="8552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1" name="Google Shape;1251;p2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227825" y="2900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2" name="Google Shape;1252;p2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801446" y="146384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3" name="Google Shape;1253;p2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12277" y="998376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4" name="Google Shape;1254;p2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0343" y="1318120"/>
                <a:ext cx="463504" cy="551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5" name="Google Shape;1255;p23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088579" y="1073091"/>
                <a:ext cx="479100" cy="4791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56" name="Google Shape;1256;p234"/>
              <p:cNvCxnSpPr>
                <a:stCxn id="1253" idx="3"/>
                <a:endCxn id="1249" idx="1"/>
              </p:cNvCxnSpPr>
              <p:nvPr/>
            </p:nvCxnSpPr>
            <p:spPr>
              <a:xfrm>
                <a:off x="1840827" y="1312638"/>
                <a:ext cx="463500" cy="6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91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257" name="Google Shape;1257;p234"/>
          <p:cNvCxnSpPr>
            <a:stCxn id="1254" idx="3"/>
            <a:endCxn id="1253" idx="2"/>
          </p:cNvCxnSpPr>
          <p:nvPr/>
        </p:nvCxnSpPr>
        <p:spPr>
          <a:xfrm>
            <a:off x="891003" y="2147513"/>
            <a:ext cx="876000" cy="31500"/>
          </a:xfrm>
          <a:prstGeom prst="curvedConnector4">
            <a:avLst>
              <a:gd fmla="val 32787" name="adj1"/>
              <a:gd fmla="val 851460" name="adj2"/>
            </a:avLst>
          </a:prstGeom>
          <a:noFill/>
          <a:ln cap="flat" cmpd="sng" w="9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234"/>
          <p:cNvCxnSpPr>
            <a:stCxn id="1249" idx="3"/>
            <a:endCxn id="1255" idx="1"/>
          </p:cNvCxnSpPr>
          <p:nvPr/>
        </p:nvCxnSpPr>
        <p:spPr>
          <a:xfrm>
            <a:off x="3041659" y="1877448"/>
            <a:ext cx="224400" cy="600"/>
          </a:xfrm>
          <a:prstGeom prst="curvedConnector3">
            <a:avLst>
              <a:gd fmla="val 49988" name="adj1"/>
            </a:avLst>
          </a:prstGeom>
          <a:noFill/>
          <a:ln cap="flat" cmpd="sng" w="9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234"/>
          <p:cNvCxnSpPr>
            <a:stCxn id="1255" idx="3"/>
            <a:endCxn id="1250" idx="1"/>
          </p:cNvCxnSpPr>
          <p:nvPr/>
        </p:nvCxnSpPr>
        <p:spPr>
          <a:xfrm flipH="1" rot="10800000">
            <a:off x="3725796" y="1638352"/>
            <a:ext cx="224400" cy="239100"/>
          </a:xfrm>
          <a:prstGeom prst="curvedConnector3">
            <a:avLst>
              <a:gd fmla="val 49988" name="adj1"/>
            </a:avLst>
          </a:prstGeom>
          <a:noFill/>
          <a:ln cap="flat" cmpd="sng" w="9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34"/>
          <p:cNvCxnSpPr>
            <a:stCxn id="1255" idx="3"/>
            <a:endCxn id="1252" idx="1"/>
          </p:cNvCxnSpPr>
          <p:nvPr/>
        </p:nvCxnSpPr>
        <p:spPr>
          <a:xfrm>
            <a:off x="3725796" y="1877452"/>
            <a:ext cx="224400" cy="345000"/>
          </a:xfrm>
          <a:prstGeom prst="curvedConnector3">
            <a:avLst>
              <a:gd fmla="val 49988" name="adj1"/>
            </a:avLst>
          </a:prstGeom>
          <a:noFill/>
          <a:ln cap="flat" cmpd="sng" w="91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1" name="Google Shape;1261;p2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179" y="1236000"/>
            <a:ext cx="492301" cy="49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234"/>
          <p:cNvCxnSpPr>
            <a:endCxn id="1253" idx="1"/>
          </p:cNvCxnSpPr>
          <p:nvPr/>
        </p:nvCxnSpPr>
        <p:spPr>
          <a:xfrm>
            <a:off x="952617" y="1493749"/>
            <a:ext cx="512700" cy="38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234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gateway.networking.k8s.io/v1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HTTPRoute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canary-demo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namespace: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prodapps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parentRefs: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calico-gateway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kind: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Gateway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hostnames: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"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prodapps.com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path: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type: PathPrefix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/prodapps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canary-service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primary-service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90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35"/>
          <p:cNvGrpSpPr/>
          <p:nvPr/>
        </p:nvGrpSpPr>
        <p:grpSpPr>
          <a:xfrm>
            <a:off x="446179" y="896094"/>
            <a:ext cx="4636220" cy="1741327"/>
            <a:chOff x="446179" y="896094"/>
            <a:chExt cx="4636220" cy="1741327"/>
          </a:xfrm>
        </p:grpSpPr>
        <p:cxnSp>
          <p:nvCxnSpPr>
            <p:cNvPr id="1269" name="Google Shape;1269;p235"/>
            <p:cNvCxnSpPr>
              <a:stCxn id="1270" idx="3"/>
              <a:endCxn id="1271" idx="2"/>
            </p:cNvCxnSpPr>
            <p:nvPr/>
          </p:nvCxnSpPr>
          <p:spPr>
            <a:xfrm>
              <a:off x="891003" y="2147513"/>
              <a:ext cx="876000" cy="31500"/>
            </a:xfrm>
            <a:prstGeom prst="curvedConnector4">
              <a:avLst>
                <a:gd fmla="val 32787" name="adj1"/>
                <a:gd fmla="val 85146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235"/>
            <p:cNvCxnSpPr>
              <a:stCxn id="1273" idx="3"/>
              <a:endCxn id="1274" idx="1"/>
            </p:cNvCxnSpPr>
            <p:nvPr/>
          </p:nvCxnSpPr>
          <p:spPr>
            <a:xfrm>
              <a:off x="3041659" y="1877448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91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235"/>
            <p:cNvCxnSpPr>
              <a:stCxn id="1274" idx="3"/>
              <a:endCxn id="1276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91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235"/>
            <p:cNvCxnSpPr>
              <a:stCxn id="1274" idx="3"/>
              <a:endCxn id="1278" idx="1"/>
            </p:cNvCxnSpPr>
            <p:nvPr/>
          </p:nvCxnSpPr>
          <p:spPr>
            <a:xfrm>
              <a:off x="3725796" y="1877452"/>
              <a:ext cx="162600" cy="345000"/>
            </a:xfrm>
            <a:prstGeom prst="curvedConnector2">
              <a:avLst/>
            </a:prstGeom>
            <a:noFill/>
            <a:ln cap="flat" cmpd="sng" w="91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79" name="Google Shape;1279;p235"/>
            <p:cNvGrpSpPr/>
            <p:nvPr/>
          </p:nvGrpSpPr>
          <p:grpSpPr>
            <a:xfrm>
              <a:off x="446179" y="896094"/>
              <a:ext cx="4636220" cy="1741327"/>
              <a:chOff x="150343" y="290075"/>
              <a:chExt cx="4830906" cy="1814450"/>
            </a:xfrm>
          </p:grpSpPr>
          <p:sp>
            <p:nvSpPr>
              <p:cNvPr id="1280" name="Google Shape;1280;p235"/>
              <p:cNvSpPr/>
              <p:nvPr/>
            </p:nvSpPr>
            <p:spPr>
              <a:xfrm>
                <a:off x="2224350" y="6531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750" lIns="87750" spcFirstLastPara="1" rIns="87750" wrap="square" tIns="87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43"/>
              </a:p>
            </p:txBody>
          </p:sp>
          <p:pic>
            <p:nvPicPr>
              <p:cNvPr id="1273" name="Google Shape;1273;p2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04288" y="10438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6" name="Google Shape;1276;p2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01446" y="8552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1" name="Google Shape;1281;p2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227825" y="2900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1" name="Google Shape;1271;p2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12277" y="998376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4" name="Google Shape;1274;p2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88579" y="1073091"/>
                <a:ext cx="479100" cy="4791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82" name="Google Shape;1282;p235"/>
              <p:cNvCxnSpPr>
                <a:stCxn id="1271" idx="3"/>
                <a:endCxn id="1273" idx="1"/>
              </p:cNvCxnSpPr>
              <p:nvPr/>
            </p:nvCxnSpPr>
            <p:spPr>
              <a:xfrm>
                <a:off x="1840827" y="1312638"/>
                <a:ext cx="463500" cy="6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270" name="Google Shape;1270;p2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0343" y="1318120"/>
                <a:ext cx="463504" cy="5518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3" name="Google Shape;1283;p2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9929" y="1347835"/>
              <a:ext cx="444825" cy="5296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4" name="Google Shape;1284;p235"/>
            <p:cNvCxnSpPr>
              <a:stCxn id="1283" idx="0"/>
              <a:endCxn id="1271" idx="0"/>
            </p:cNvCxnSpPr>
            <p:nvPr/>
          </p:nvCxnSpPr>
          <p:spPr>
            <a:xfrm flipH="1" rot="-5400000">
              <a:off x="1205641" y="1014535"/>
              <a:ext cx="228000" cy="894600"/>
            </a:xfrm>
            <a:prstGeom prst="curvedConnector3">
              <a:avLst>
                <a:gd fmla="val -104441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85" name="Google Shape;1285;p2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50200" y="2002137"/>
              <a:ext cx="444825" cy="452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6" name="Google Shape;1286;p235"/>
            <p:cNvCxnSpPr>
              <a:stCxn id="1274" idx="1"/>
              <a:endCxn id="1273" idx="3"/>
            </p:cNvCxnSpPr>
            <p:nvPr/>
          </p:nvCxnSpPr>
          <p:spPr>
            <a:xfrm flipH="1">
              <a:off x="3041604" y="1877452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235"/>
            <p:cNvCxnSpPr>
              <a:stCxn id="1274" idx="3"/>
              <a:endCxn id="1276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235"/>
            <p:cNvCxnSpPr>
              <a:stCxn id="1274" idx="3"/>
              <a:endCxn id="1285" idx="1"/>
            </p:cNvCxnSpPr>
            <p:nvPr/>
          </p:nvCxnSpPr>
          <p:spPr>
            <a:xfrm>
              <a:off x="3725796" y="1877452"/>
              <a:ext cx="224400" cy="351000"/>
            </a:xfrm>
            <a:prstGeom prst="curvedConnector3">
              <a:avLst>
                <a:gd fmla="val 50001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89" name="Google Shape;1289;p2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56694" y="1952894"/>
              <a:ext cx="162600" cy="16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0" name="Google Shape;1290;p23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Blue Green</a:t>
            </a:r>
            <a:r>
              <a:rPr lang="en" sz="2300"/>
              <a:t> Deployments</a:t>
            </a:r>
            <a:endParaRPr sz="2300"/>
          </a:p>
        </p:txBody>
      </p:sp>
      <p:sp>
        <p:nvSpPr>
          <p:cNvPr id="1291" name="Google Shape;1291;p235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DFEAFB"/>
              </a:gs>
              <a:gs pos="100000">
                <a:srgbClr val="A4C2F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gateway.networking.k8s.io/v1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HTTPRoute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blue-green-demo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namespace: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prodapps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parentRefs: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calico-gateway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kind: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Gateway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hostnames: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"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prodapps.com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path: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type: PathPrefix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/prodapps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blue-service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100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2" name="Google Shape;1292;p235"/>
          <p:cNvSpPr txBox="1"/>
          <p:nvPr/>
        </p:nvSpPr>
        <p:spPr>
          <a:xfrm>
            <a:off x="301875" y="2838000"/>
            <a:ext cx="50739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87750" lIns="87750" spcFirstLastPara="1" rIns="87750" wrap="square" tIns="87750">
            <a:spAutoFit/>
          </a:bodyPr>
          <a:lstStyle/>
          <a:p>
            <a:pPr indent="-307820" lvl="0" marL="457200" rtl="0" algn="l">
              <a:lnSpc>
                <a:spcPct val="115000"/>
              </a:lnSpc>
              <a:spcBef>
                <a:spcPts val="1248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Maintain two identical production environments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7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Switch all traffic from "blue" (old) to "green" (new) at once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7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Enables instant rollback if issues occur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3" name="Google Shape;1293;p235"/>
          <p:cNvSpPr/>
          <p:nvPr/>
        </p:nvSpPr>
        <p:spPr>
          <a:xfrm>
            <a:off x="5411925" y="3703325"/>
            <a:ext cx="3351075" cy="798825"/>
          </a:xfrm>
          <a:prstGeom prst="flowChartPredefinedProcess">
            <a:avLst/>
          </a:prstGeom>
          <a:gradFill>
            <a:gsLst>
              <a:gs pos="0">
                <a:srgbClr val="DCECD5"/>
              </a:gs>
              <a:gs pos="100000">
                <a:srgbClr val="B6D7A8"/>
              </a:gs>
            </a:gsLst>
            <a:lin ang="16200038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green-service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100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4" name="Google Shape;1294;p235"/>
          <p:cNvSpPr/>
          <p:nvPr/>
        </p:nvSpPr>
        <p:spPr>
          <a:xfrm>
            <a:off x="5213800" y="1107750"/>
            <a:ext cx="3351075" cy="3185175"/>
          </a:xfrm>
          <a:prstGeom prst="flowChartPredefinedProcess">
            <a:avLst/>
          </a:prstGeom>
          <a:gradFill>
            <a:gsLst>
              <a:gs pos="0">
                <a:srgbClr val="C9DAF8"/>
              </a:gs>
              <a:gs pos="100000">
                <a:srgbClr val="D9EAD3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- matches: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path: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type: PathPrefix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value: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/prodapps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backendRefs: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blue-service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port: 80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weight: 100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- matches: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path: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type: PathPrefix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value: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/green-test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backendRefs: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</a:t>
            </a:r>
            <a:r>
              <a:rPr b="1"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green-service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port: 80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weight: 100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95" name="Google Shape;1295;p235"/>
          <p:cNvGrpSpPr/>
          <p:nvPr/>
        </p:nvGrpSpPr>
        <p:grpSpPr>
          <a:xfrm>
            <a:off x="446175" y="902276"/>
            <a:ext cx="4636220" cy="1741327"/>
            <a:chOff x="446179" y="896094"/>
            <a:chExt cx="4636220" cy="1741327"/>
          </a:xfrm>
        </p:grpSpPr>
        <p:cxnSp>
          <p:nvCxnSpPr>
            <p:cNvPr id="1296" name="Google Shape;1296;p235"/>
            <p:cNvCxnSpPr>
              <a:stCxn id="1297" idx="3"/>
              <a:endCxn id="1298" idx="2"/>
            </p:cNvCxnSpPr>
            <p:nvPr/>
          </p:nvCxnSpPr>
          <p:spPr>
            <a:xfrm>
              <a:off x="891003" y="2147513"/>
              <a:ext cx="876000" cy="31500"/>
            </a:xfrm>
            <a:prstGeom prst="curvedConnector4">
              <a:avLst>
                <a:gd fmla="val 32780" name="adj1"/>
                <a:gd fmla="val 856058" name="adj2"/>
              </a:avLst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235"/>
            <p:cNvCxnSpPr>
              <a:stCxn id="1300" idx="3"/>
              <a:endCxn id="1301" idx="1"/>
            </p:cNvCxnSpPr>
            <p:nvPr/>
          </p:nvCxnSpPr>
          <p:spPr>
            <a:xfrm>
              <a:off x="3041659" y="1877448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91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p235"/>
            <p:cNvCxnSpPr>
              <a:stCxn id="1301" idx="3"/>
              <a:endCxn id="1303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91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p235"/>
            <p:cNvCxnSpPr>
              <a:stCxn id="1301" idx="3"/>
            </p:cNvCxnSpPr>
            <p:nvPr/>
          </p:nvCxnSpPr>
          <p:spPr>
            <a:xfrm>
              <a:off x="3725796" y="1877452"/>
              <a:ext cx="162600" cy="345000"/>
            </a:xfrm>
            <a:prstGeom prst="curvedConnector2">
              <a:avLst/>
            </a:prstGeom>
            <a:noFill/>
            <a:ln cap="flat" cmpd="sng" w="91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05" name="Google Shape;1305;p235"/>
            <p:cNvGrpSpPr/>
            <p:nvPr/>
          </p:nvGrpSpPr>
          <p:grpSpPr>
            <a:xfrm>
              <a:off x="446179" y="896094"/>
              <a:ext cx="4636220" cy="1741327"/>
              <a:chOff x="150343" y="290075"/>
              <a:chExt cx="4830906" cy="1814450"/>
            </a:xfrm>
          </p:grpSpPr>
          <p:sp>
            <p:nvSpPr>
              <p:cNvPr id="1306" name="Google Shape;1306;p235"/>
              <p:cNvSpPr/>
              <p:nvPr/>
            </p:nvSpPr>
            <p:spPr>
              <a:xfrm>
                <a:off x="2224350" y="6531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750" lIns="87750" spcFirstLastPara="1" rIns="87750" wrap="square" tIns="87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43"/>
              </a:p>
            </p:txBody>
          </p:sp>
          <p:pic>
            <p:nvPicPr>
              <p:cNvPr id="1300" name="Google Shape;1300;p2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04288" y="10438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3" name="Google Shape;1303;p2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01446" y="8552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7" name="Google Shape;1307;p2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227825" y="2900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8" name="Google Shape;1298;p2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12277" y="998376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1" name="Google Shape;1301;p2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88579" y="1073091"/>
                <a:ext cx="479100" cy="4791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08" name="Google Shape;1308;p235"/>
              <p:cNvCxnSpPr>
                <a:stCxn id="1298" idx="3"/>
                <a:endCxn id="1300" idx="1"/>
              </p:cNvCxnSpPr>
              <p:nvPr/>
            </p:nvCxnSpPr>
            <p:spPr>
              <a:xfrm>
                <a:off x="1840827" y="1312638"/>
                <a:ext cx="463500" cy="6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297" name="Google Shape;1297;p2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0343" y="1318120"/>
                <a:ext cx="463504" cy="5518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9" name="Google Shape;1309;p2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9929" y="1347835"/>
              <a:ext cx="444825" cy="5296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0" name="Google Shape;1310;p235"/>
            <p:cNvCxnSpPr>
              <a:stCxn id="1309" idx="0"/>
              <a:endCxn id="1298" idx="0"/>
            </p:cNvCxnSpPr>
            <p:nvPr/>
          </p:nvCxnSpPr>
          <p:spPr>
            <a:xfrm flipH="1" rot="-5400000">
              <a:off x="1205641" y="1014535"/>
              <a:ext cx="228000" cy="894600"/>
            </a:xfrm>
            <a:prstGeom prst="curvedConnector3">
              <a:avLst>
                <a:gd fmla="val -104441" name="adj1"/>
              </a:avLst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11" name="Google Shape;1311;p2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50150" y="2002150"/>
              <a:ext cx="444825" cy="452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2" name="Google Shape;1312;p235"/>
            <p:cNvCxnSpPr>
              <a:stCxn id="1301" idx="1"/>
              <a:endCxn id="1300" idx="3"/>
            </p:cNvCxnSpPr>
            <p:nvPr/>
          </p:nvCxnSpPr>
          <p:spPr>
            <a:xfrm flipH="1">
              <a:off x="3041604" y="1877452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235"/>
            <p:cNvCxnSpPr>
              <a:stCxn id="1301" idx="3"/>
              <a:endCxn id="1303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235"/>
            <p:cNvCxnSpPr>
              <a:stCxn id="1301" idx="3"/>
              <a:endCxn id="1311" idx="1"/>
            </p:cNvCxnSpPr>
            <p:nvPr/>
          </p:nvCxnSpPr>
          <p:spPr>
            <a:xfrm>
              <a:off x="3725796" y="1877452"/>
              <a:ext cx="224400" cy="351000"/>
            </a:xfrm>
            <a:prstGeom prst="curvedConnector3">
              <a:avLst>
                <a:gd fmla="val 49990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15" name="Google Shape;1315;p2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56694" y="1676594"/>
              <a:ext cx="162600" cy="16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6" name="Google Shape;1316;p235"/>
          <p:cNvGrpSpPr/>
          <p:nvPr/>
        </p:nvGrpSpPr>
        <p:grpSpPr>
          <a:xfrm>
            <a:off x="446179" y="902282"/>
            <a:ext cx="4636220" cy="1741327"/>
            <a:chOff x="520691" y="-743656"/>
            <a:chExt cx="4636220" cy="1741327"/>
          </a:xfrm>
        </p:grpSpPr>
        <p:cxnSp>
          <p:nvCxnSpPr>
            <p:cNvPr id="1317" name="Google Shape;1317;p235"/>
            <p:cNvCxnSpPr>
              <a:endCxn id="1318" idx="1"/>
            </p:cNvCxnSpPr>
            <p:nvPr/>
          </p:nvCxnSpPr>
          <p:spPr>
            <a:xfrm>
              <a:off x="965929" y="-283401"/>
              <a:ext cx="573900" cy="52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9" name="Google Shape;1319;p235"/>
            <p:cNvCxnSpPr>
              <a:stCxn id="1320" idx="3"/>
              <a:endCxn id="1318" idx="1"/>
            </p:cNvCxnSpPr>
            <p:nvPr/>
          </p:nvCxnSpPr>
          <p:spPr>
            <a:xfrm flipH="1" rot="10800000">
              <a:off x="965516" y="237763"/>
              <a:ext cx="574200" cy="270000"/>
            </a:xfrm>
            <a:prstGeom prst="curvedConnector3">
              <a:avLst>
                <a:gd fmla="val 50010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21" name="Google Shape;1321;p235"/>
            <p:cNvGrpSpPr/>
            <p:nvPr/>
          </p:nvGrpSpPr>
          <p:grpSpPr>
            <a:xfrm>
              <a:off x="520691" y="-743656"/>
              <a:ext cx="4636220" cy="1741327"/>
              <a:chOff x="446179" y="896094"/>
              <a:chExt cx="4636220" cy="1741327"/>
            </a:xfrm>
          </p:grpSpPr>
          <p:cxnSp>
            <p:nvCxnSpPr>
              <p:cNvPr id="1322" name="Google Shape;1322;p235"/>
              <p:cNvCxnSpPr>
                <a:stCxn id="1320" idx="3"/>
                <a:endCxn id="1318" idx="2"/>
              </p:cNvCxnSpPr>
              <p:nvPr/>
            </p:nvCxnSpPr>
            <p:spPr>
              <a:xfrm>
                <a:off x="891003" y="2147513"/>
                <a:ext cx="876000" cy="31500"/>
              </a:xfrm>
              <a:prstGeom prst="curvedConnector4">
                <a:avLst>
                  <a:gd fmla="val 32780" name="adj1"/>
                  <a:gd fmla="val 856058" name="adj2"/>
                </a:avLst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235"/>
              <p:cNvCxnSpPr>
                <a:stCxn id="1324" idx="3"/>
                <a:endCxn id="1325" idx="1"/>
              </p:cNvCxnSpPr>
              <p:nvPr/>
            </p:nvCxnSpPr>
            <p:spPr>
              <a:xfrm>
                <a:off x="3041659" y="1877448"/>
                <a:ext cx="224400" cy="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91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235"/>
              <p:cNvCxnSpPr>
                <a:stCxn id="1325" idx="3"/>
                <a:endCxn id="1327" idx="1"/>
              </p:cNvCxnSpPr>
              <p:nvPr/>
            </p:nvCxnSpPr>
            <p:spPr>
              <a:xfrm flipH="1" rot="10800000">
                <a:off x="3725796" y="1638352"/>
                <a:ext cx="224400" cy="2391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91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8" name="Google Shape;1328;p235"/>
              <p:cNvCxnSpPr>
                <a:stCxn id="1325" idx="3"/>
              </p:cNvCxnSpPr>
              <p:nvPr/>
            </p:nvCxnSpPr>
            <p:spPr>
              <a:xfrm>
                <a:off x="3725796" y="1877452"/>
                <a:ext cx="162600" cy="345000"/>
              </a:xfrm>
              <a:prstGeom prst="curvedConnector2">
                <a:avLst/>
              </a:prstGeom>
              <a:noFill/>
              <a:ln cap="flat" cmpd="sng" w="9150">
                <a:solidFill>
                  <a:srgbClr val="F1C23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29" name="Google Shape;1329;p235"/>
              <p:cNvGrpSpPr/>
              <p:nvPr/>
            </p:nvGrpSpPr>
            <p:grpSpPr>
              <a:xfrm>
                <a:off x="446179" y="896094"/>
                <a:ext cx="4636220" cy="1741327"/>
                <a:chOff x="150343" y="290075"/>
                <a:chExt cx="4830906" cy="1814450"/>
              </a:xfrm>
            </p:grpSpPr>
            <p:sp>
              <p:nvSpPr>
                <p:cNvPr id="1330" name="Google Shape;1330;p235"/>
                <p:cNvSpPr/>
                <p:nvPr/>
              </p:nvSpPr>
              <p:spPr>
                <a:xfrm>
                  <a:off x="2224350" y="653125"/>
                  <a:ext cx="2432100" cy="145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1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7750" lIns="87750" spcFirstLastPara="1" rIns="87750" wrap="square" tIns="8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43"/>
                </a:p>
              </p:txBody>
            </p:sp>
            <p:pic>
              <p:nvPicPr>
                <p:cNvPr id="1324" name="Google Shape;1324;p23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304288" y="1043825"/>
                  <a:ext cx="550525" cy="53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7" name="Google Shape;1327;p23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801446" y="855273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1" name="Google Shape;1331;p23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227825" y="290075"/>
                  <a:ext cx="753423" cy="753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8" name="Google Shape;1318;p23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212277" y="998376"/>
                  <a:ext cx="628550" cy="628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5" name="Google Shape;1325;p23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088579" y="1073091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32" name="Google Shape;1332;p235"/>
                <p:cNvCxnSpPr>
                  <a:stCxn id="1318" idx="3"/>
                  <a:endCxn id="1324" idx="1"/>
                </p:cNvCxnSpPr>
                <p:nvPr/>
              </p:nvCxnSpPr>
              <p:spPr>
                <a:xfrm>
                  <a:off x="1840827" y="1312638"/>
                  <a:ext cx="463500" cy="600"/>
                </a:xfrm>
                <a:prstGeom prst="curvedConnector3">
                  <a:avLst>
                    <a:gd fmla="val 49996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1320" name="Google Shape;1320;p23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50343" y="1318120"/>
                  <a:ext cx="463504" cy="5518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333" name="Google Shape;1333;p2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9929" y="1347835"/>
                <a:ext cx="444825" cy="52960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34" name="Google Shape;1334;p235"/>
              <p:cNvCxnSpPr>
                <a:stCxn id="1333" idx="0"/>
                <a:endCxn id="1318" idx="0"/>
              </p:cNvCxnSpPr>
              <p:nvPr/>
            </p:nvCxnSpPr>
            <p:spPr>
              <a:xfrm flipH="1" rot="-5400000">
                <a:off x="1205641" y="1014535"/>
                <a:ext cx="228000" cy="894600"/>
              </a:xfrm>
              <a:prstGeom prst="curvedConnector3">
                <a:avLst>
                  <a:gd fmla="val -104441" name="adj1"/>
                </a:avLst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335" name="Google Shape;1335;p2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950200" y="2002137"/>
                <a:ext cx="444825" cy="4528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36" name="Google Shape;1336;p235"/>
              <p:cNvCxnSpPr>
                <a:stCxn id="1325" idx="1"/>
                <a:endCxn id="1324" idx="3"/>
              </p:cNvCxnSpPr>
              <p:nvPr/>
            </p:nvCxnSpPr>
            <p:spPr>
              <a:xfrm flipH="1">
                <a:off x="3041604" y="1877452"/>
                <a:ext cx="224400" cy="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7" name="Google Shape;1337;p235"/>
              <p:cNvCxnSpPr>
                <a:stCxn id="1325" idx="3"/>
                <a:endCxn id="1327" idx="1"/>
              </p:cNvCxnSpPr>
              <p:nvPr/>
            </p:nvCxnSpPr>
            <p:spPr>
              <a:xfrm flipH="1" rot="10800000">
                <a:off x="3725796" y="1638352"/>
                <a:ext cx="224400" cy="2391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8" name="Google Shape;1338;p235"/>
              <p:cNvCxnSpPr>
                <a:stCxn id="1325" idx="3"/>
                <a:endCxn id="1335" idx="1"/>
              </p:cNvCxnSpPr>
              <p:nvPr/>
            </p:nvCxnSpPr>
            <p:spPr>
              <a:xfrm>
                <a:off x="3725796" y="1877452"/>
                <a:ext cx="224400" cy="351000"/>
              </a:xfrm>
              <a:prstGeom prst="curvedConnector3">
                <a:avLst>
                  <a:gd fmla="val 50001" name="adj1"/>
                </a:avLst>
              </a:prstGeom>
              <a:noFill/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A/B</a:t>
            </a:r>
            <a:r>
              <a:rPr lang="en" sz="2300"/>
              <a:t> Testing</a:t>
            </a:r>
            <a:endParaRPr sz="2300"/>
          </a:p>
        </p:txBody>
      </p:sp>
      <p:sp>
        <p:nvSpPr>
          <p:cNvPr id="1344" name="Google Shape;1344;p236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EAD1DC"/>
              </a:gs>
              <a:gs pos="100000">
                <a:srgbClr val="C9DAF8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‘’’’’’’’’’’’’’’’’’’’’’’’’’’’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#B group: if header "x-ab-group: B" is present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path: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type: PathPrefix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/prodapps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headers: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x-ab-group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ab-version-b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100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#Default group A — all other traffic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path: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type: PathPrefix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/prodapps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ab-version-a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100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45" name="Google Shape;1345;p236"/>
          <p:cNvGrpSpPr/>
          <p:nvPr/>
        </p:nvGrpSpPr>
        <p:grpSpPr>
          <a:xfrm>
            <a:off x="301875" y="896094"/>
            <a:ext cx="5073838" cy="3194602"/>
            <a:chOff x="301875" y="896094"/>
            <a:chExt cx="5073838" cy="3194602"/>
          </a:xfrm>
        </p:grpSpPr>
        <p:cxnSp>
          <p:nvCxnSpPr>
            <p:cNvPr id="1346" name="Google Shape;1346;p236"/>
            <p:cNvCxnSpPr>
              <a:stCxn id="1347" idx="3"/>
              <a:endCxn id="1348" idx="1"/>
            </p:cNvCxnSpPr>
            <p:nvPr/>
          </p:nvCxnSpPr>
          <p:spPr>
            <a:xfrm>
              <a:off x="3041659" y="1877448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236"/>
            <p:cNvCxnSpPr>
              <a:stCxn id="1348" idx="3"/>
              <a:endCxn id="1350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1" name="Google Shape;1351;p236"/>
            <p:cNvCxnSpPr>
              <a:stCxn id="1348" idx="3"/>
              <a:endCxn id="1352" idx="1"/>
            </p:cNvCxnSpPr>
            <p:nvPr/>
          </p:nvCxnSpPr>
          <p:spPr>
            <a:xfrm>
              <a:off x="3725796" y="1877452"/>
              <a:ext cx="224400" cy="3450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53" name="Google Shape;1353;p2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000" y="1549594"/>
              <a:ext cx="656300" cy="656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4" name="Google Shape;1354;p236"/>
            <p:cNvCxnSpPr>
              <a:endCxn id="1355" idx="0"/>
            </p:cNvCxnSpPr>
            <p:nvPr/>
          </p:nvCxnSpPr>
          <p:spPr>
            <a:xfrm flipH="1" rot="10800000">
              <a:off x="373427" y="1575851"/>
              <a:ext cx="1393500" cy="275700"/>
            </a:xfrm>
            <a:prstGeom prst="curvedConnector4">
              <a:avLst>
                <a:gd fmla="val 3825" name="adj1"/>
                <a:gd fmla="val 223831" name="adj2"/>
              </a:avLst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6" name="Google Shape;1356;p236"/>
            <p:cNvCxnSpPr>
              <a:endCxn id="1355" idx="2"/>
            </p:cNvCxnSpPr>
            <p:nvPr/>
          </p:nvCxnSpPr>
          <p:spPr>
            <a:xfrm>
              <a:off x="1036427" y="1889846"/>
              <a:ext cx="730500" cy="289200"/>
            </a:xfrm>
            <a:prstGeom prst="curvedConnector4">
              <a:avLst>
                <a:gd fmla="val 29356" name="adj1"/>
                <a:gd fmla="val 182339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57" name="Google Shape;1357;p2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200" y="2012550"/>
              <a:ext cx="438925" cy="451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8" name="Google Shape;1358;p236"/>
            <p:cNvGrpSpPr/>
            <p:nvPr/>
          </p:nvGrpSpPr>
          <p:grpSpPr>
            <a:xfrm>
              <a:off x="301875" y="896094"/>
              <a:ext cx="5073838" cy="3194602"/>
              <a:chOff x="301854" y="2570825"/>
              <a:chExt cx="5286900" cy="3328751"/>
            </a:xfrm>
          </p:grpSpPr>
          <p:sp>
            <p:nvSpPr>
              <p:cNvPr id="1359" name="Google Shape;1359;p236"/>
              <p:cNvSpPr txBox="1"/>
              <p:nvPr/>
            </p:nvSpPr>
            <p:spPr>
              <a:xfrm>
                <a:off x="301854" y="4594276"/>
                <a:ext cx="5286900" cy="130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87750" lIns="87750" spcFirstLastPara="1" rIns="87750" wrap="square" tIns="87750">
                <a:spAutoFit/>
              </a:bodyPr>
              <a:lstStyle/>
              <a:p>
                <a:pPr indent="-307820" lvl="0" marL="457200" rtl="0" algn="l">
                  <a:lnSpc>
                    <a:spcPct val="115000"/>
                  </a:lnSpc>
                  <a:spcBef>
                    <a:spcPts val="1248"/>
                  </a:spcBef>
                  <a:spcAft>
                    <a:spcPts val="0"/>
                  </a:spcAft>
                  <a:buClr>
                    <a:srgbClr val="404040"/>
                  </a:buClr>
                  <a:buSzPts val="1248"/>
                  <a:buFont typeface="Poppins"/>
                  <a:buChar char="●"/>
                </a:pPr>
                <a:r>
                  <a:rPr lang="en" sz="1247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Route traffic based on request attributes (headers, cookies, etc.)</a:t>
                </a:r>
                <a:endParaRPr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0782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248"/>
                  <a:buFont typeface="Poppins"/>
                  <a:buChar char="●"/>
                </a:pPr>
                <a:r>
                  <a:rPr lang="en" sz="1247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Useful for testing different versions with specific user segments (example: Mobile vs PC browsers)</a:t>
                </a:r>
                <a:endParaRPr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0782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248"/>
                  <a:buFont typeface="Poppins"/>
                  <a:buChar char="●"/>
                </a:pPr>
                <a:r>
                  <a:rPr lang="en" sz="1247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More sophisticated than simple percentage-based split</a:t>
                </a:r>
                <a:endParaRPr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360" name="Google Shape;1360;p236"/>
              <p:cNvGrpSpPr/>
              <p:nvPr/>
            </p:nvGrpSpPr>
            <p:grpSpPr>
              <a:xfrm>
                <a:off x="1514152" y="2570825"/>
                <a:ext cx="3768972" cy="1814450"/>
                <a:chOff x="1212277" y="290075"/>
                <a:chExt cx="3768972" cy="1814450"/>
              </a:xfrm>
            </p:grpSpPr>
            <p:sp>
              <p:nvSpPr>
                <p:cNvPr id="1361" name="Google Shape;1361;p236"/>
                <p:cNvSpPr/>
                <p:nvPr/>
              </p:nvSpPr>
              <p:spPr>
                <a:xfrm>
                  <a:off x="2224350" y="653125"/>
                  <a:ext cx="2432100" cy="145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1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7750" lIns="87750" spcFirstLastPara="1" rIns="87750" wrap="square" tIns="8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43"/>
                </a:p>
              </p:txBody>
            </p:sp>
            <p:pic>
              <p:nvPicPr>
                <p:cNvPr id="1347" name="Google Shape;1347;p23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304288" y="1043825"/>
                  <a:ext cx="550525" cy="53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0" name="Google Shape;1350;p236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801446" y="855273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2" name="Google Shape;1362;p236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4227825" y="290075"/>
                  <a:ext cx="753423" cy="753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5" name="Google Shape;1355;p236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212277" y="998376"/>
                  <a:ext cx="628550" cy="628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8" name="Google Shape;1348;p236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088579" y="1073091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63" name="Google Shape;1363;p236"/>
                <p:cNvCxnSpPr>
                  <a:stCxn id="1355" idx="3"/>
                  <a:endCxn id="1347" idx="1"/>
                </p:cNvCxnSpPr>
                <p:nvPr/>
              </p:nvCxnSpPr>
              <p:spPr>
                <a:xfrm>
                  <a:off x="1840827" y="1312638"/>
                  <a:ext cx="463500" cy="600"/>
                </a:xfrm>
                <a:prstGeom prst="curvedConnector3">
                  <a:avLst>
                    <a:gd fmla="val 49996" name="adj1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1352" name="Google Shape;1352;p236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801446" y="1463848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364" name="Google Shape;1364;p236"/>
            <p:cNvCxnSpPr>
              <a:stCxn id="1348" idx="3"/>
              <a:endCxn id="1350" idx="1"/>
            </p:cNvCxnSpPr>
            <p:nvPr/>
          </p:nvCxnSpPr>
          <p:spPr>
            <a:xfrm flipH="1" rot="10800000">
              <a:off x="3725796" y="1638352"/>
              <a:ext cx="224400" cy="2391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236"/>
            <p:cNvCxnSpPr>
              <a:stCxn id="1348" idx="3"/>
              <a:endCxn id="1352" idx="1"/>
            </p:cNvCxnSpPr>
            <p:nvPr/>
          </p:nvCxnSpPr>
          <p:spPr>
            <a:xfrm>
              <a:off x="3725796" y="1877452"/>
              <a:ext cx="224400" cy="3450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236"/>
            <p:cNvCxnSpPr>
              <a:stCxn id="1347" idx="3"/>
              <a:endCxn id="1348" idx="1"/>
            </p:cNvCxnSpPr>
            <p:nvPr/>
          </p:nvCxnSpPr>
          <p:spPr>
            <a:xfrm>
              <a:off x="3041659" y="1877448"/>
              <a:ext cx="224400" cy="600"/>
            </a:xfrm>
            <a:prstGeom prst="curvedConnector3">
              <a:avLst>
                <a:gd fmla="val 49988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Traffic Mirroring (Shadowing)</a:t>
            </a:r>
            <a:endParaRPr sz="2300"/>
          </a:p>
        </p:txBody>
      </p:sp>
      <p:sp>
        <p:nvSpPr>
          <p:cNvPr id="1372" name="Google Shape;1372;p237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gateway.networking.k8s.io/v1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HTTPRoute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mirroring-example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namespace: default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spec: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parentRefs: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calico-envoy-gateway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kind: Gateway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namespace: tigera-gateway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hostnames: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"app.example.com"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path: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type: PathPrefix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value: /myapp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filters: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type: RequestMirror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requestMirror: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backendRef: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 name: shadow-service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 port: 8080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 group: ""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 kind: Service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primary-service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8080</a:t>
            </a:r>
            <a:endParaRPr sz="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73" name="Google Shape;1373;p237"/>
          <p:cNvCxnSpPr>
            <a:stCxn id="1374" idx="3"/>
            <a:endCxn id="1375" idx="1"/>
          </p:cNvCxnSpPr>
          <p:nvPr/>
        </p:nvCxnSpPr>
        <p:spPr>
          <a:xfrm>
            <a:off x="3041659" y="1877448"/>
            <a:ext cx="224400" cy="6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237"/>
          <p:cNvCxnSpPr>
            <a:stCxn id="1375" idx="3"/>
            <a:endCxn id="1377" idx="1"/>
          </p:cNvCxnSpPr>
          <p:nvPr/>
        </p:nvCxnSpPr>
        <p:spPr>
          <a:xfrm flipH="1" rot="10800000">
            <a:off x="3725796" y="1638352"/>
            <a:ext cx="224400" cy="2391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237"/>
          <p:cNvCxnSpPr>
            <a:stCxn id="1375" idx="3"/>
            <a:endCxn id="1379" idx="1"/>
          </p:cNvCxnSpPr>
          <p:nvPr/>
        </p:nvCxnSpPr>
        <p:spPr>
          <a:xfrm>
            <a:off x="3725796" y="1877452"/>
            <a:ext cx="224400" cy="409500"/>
          </a:xfrm>
          <a:prstGeom prst="curvedConnector2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237"/>
          <p:cNvCxnSpPr>
            <a:stCxn id="1381" idx="3"/>
            <a:endCxn id="1382" idx="2"/>
          </p:cNvCxnSpPr>
          <p:nvPr/>
        </p:nvCxnSpPr>
        <p:spPr>
          <a:xfrm>
            <a:off x="925728" y="1877751"/>
            <a:ext cx="841200" cy="301200"/>
          </a:xfrm>
          <a:prstGeom prst="curvedConnector4">
            <a:avLst>
              <a:gd fmla="val 32073" name="adj1"/>
              <a:gd fmla="val 179091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3" name="Google Shape;1383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00" y="2012550"/>
            <a:ext cx="438925" cy="45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237"/>
          <p:cNvGrpSpPr/>
          <p:nvPr/>
        </p:nvGrpSpPr>
        <p:grpSpPr>
          <a:xfrm>
            <a:off x="301875" y="896094"/>
            <a:ext cx="5073838" cy="2973775"/>
            <a:chOff x="301854" y="2570825"/>
            <a:chExt cx="5286900" cy="3098651"/>
          </a:xfrm>
        </p:grpSpPr>
        <p:sp>
          <p:nvSpPr>
            <p:cNvPr id="1385" name="Google Shape;1385;p237"/>
            <p:cNvSpPr txBox="1"/>
            <p:nvPr/>
          </p:nvSpPr>
          <p:spPr>
            <a:xfrm>
              <a:off x="301854" y="4594276"/>
              <a:ext cx="5286900" cy="10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750" lIns="87750" spcFirstLastPara="1" rIns="87750" wrap="square" tIns="87750">
              <a:spAutoFit/>
            </a:bodyPr>
            <a:lstStyle/>
            <a:p>
              <a:pPr indent="-307820" lvl="0" marL="457200" rtl="0" algn="l">
                <a:lnSpc>
                  <a:spcPct val="115000"/>
                </a:lnSpc>
                <a:spcBef>
                  <a:spcPts val="1248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Send a copy of production traffic to new version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Doesn't affect live users while testing real traffic patterns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Helps validate performance before actual cutover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86" name="Google Shape;1386;p237"/>
            <p:cNvGrpSpPr/>
            <p:nvPr/>
          </p:nvGrpSpPr>
          <p:grpSpPr>
            <a:xfrm>
              <a:off x="1514152" y="2570825"/>
              <a:ext cx="3768972" cy="1814450"/>
              <a:chOff x="1212277" y="290075"/>
              <a:chExt cx="3768972" cy="1814450"/>
            </a:xfrm>
          </p:grpSpPr>
          <p:sp>
            <p:nvSpPr>
              <p:cNvPr id="1387" name="Google Shape;1387;p237"/>
              <p:cNvSpPr/>
              <p:nvPr/>
            </p:nvSpPr>
            <p:spPr>
              <a:xfrm>
                <a:off x="2224350" y="6531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750" lIns="87750" spcFirstLastPara="1" rIns="87750" wrap="square" tIns="87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43"/>
              </a:p>
            </p:txBody>
          </p:sp>
          <p:pic>
            <p:nvPicPr>
              <p:cNvPr id="1374" name="Google Shape;1374;p2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04288" y="10438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7" name="Google Shape;1377;p2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801446" y="8552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8" name="Google Shape;1388;p23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7825" y="2900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2" name="Google Shape;1382;p23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12277" y="998376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5" name="Google Shape;1375;p23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088579" y="1073091"/>
                <a:ext cx="479100" cy="4791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89" name="Google Shape;1389;p237"/>
              <p:cNvCxnSpPr>
                <a:stCxn id="1382" idx="3"/>
                <a:endCxn id="1374" idx="1"/>
              </p:cNvCxnSpPr>
              <p:nvPr/>
            </p:nvCxnSpPr>
            <p:spPr>
              <a:xfrm>
                <a:off x="1840827" y="1312638"/>
                <a:ext cx="463500" cy="6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390" name="Google Shape;1390;p237"/>
          <p:cNvCxnSpPr>
            <a:stCxn id="1375" idx="3"/>
            <a:endCxn id="1377" idx="1"/>
          </p:cNvCxnSpPr>
          <p:nvPr/>
        </p:nvCxnSpPr>
        <p:spPr>
          <a:xfrm flipH="1" rot="10800000">
            <a:off x="3725796" y="1638352"/>
            <a:ext cx="224400" cy="2391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237"/>
          <p:cNvCxnSpPr>
            <a:stCxn id="1375" idx="3"/>
            <a:endCxn id="1392" idx="1"/>
          </p:cNvCxnSpPr>
          <p:nvPr/>
        </p:nvCxnSpPr>
        <p:spPr>
          <a:xfrm>
            <a:off x="3725796" y="1877452"/>
            <a:ext cx="200700" cy="271200"/>
          </a:xfrm>
          <a:prstGeom prst="curvedConnector3">
            <a:avLst>
              <a:gd fmla="val 4997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237"/>
          <p:cNvCxnSpPr>
            <a:stCxn id="1374" idx="3"/>
            <a:endCxn id="1375" idx="1"/>
          </p:cNvCxnSpPr>
          <p:nvPr/>
        </p:nvCxnSpPr>
        <p:spPr>
          <a:xfrm>
            <a:off x="3041659" y="1877448"/>
            <a:ext cx="224400" cy="6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4" name="Google Shape;1394;p237"/>
          <p:cNvGrpSpPr/>
          <p:nvPr/>
        </p:nvGrpSpPr>
        <p:grpSpPr>
          <a:xfrm>
            <a:off x="3926377" y="1902433"/>
            <a:ext cx="486570" cy="492308"/>
            <a:chOff x="3862213" y="3661650"/>
            <a:chExt cx="614900" cy="622150"/>
          </a:xfrm>
        </p:grpSpPr>
        <p:pic>
          <p:nvPicPr>
            <p:cNvPr id="1392" name="Google Shape;1392;p237"/>
            <p:cNvPicPr preferRelativeResize="0"/>
            <p:nvPr/>
          </p:nvPicPr>
          <p:blipFill rotWithShape="1">
            <a:blip r:embed="rId9">
              <a:alphaModFix/>
            </a:blip>
            <a:srcRect b="12151" l="14845" r="12060" t="13889"/>
            <a:stretch/>
          </p:blipFill>
          <p:spPr>
            <a:xfrm>
              <a:off x="3862213" y="3661650"/>
              <a:ext cx="614900" cy="62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2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24350" y="3794600"/>
              <a:ext cx="364775" cy="3562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1" name="Google Shape;1381;p2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0904" y="1612947"/>
            <a:ext cx="444825" cy="52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Header-Based</a:t>
            </a:r>
            <a:r>
              <a:rPr lang="en" sz="2300"/>
              <a:t> Routing</a:t>
            </a:r>
            <a:endParaRPr sz="2300"/>
          </a:p>
        </p:txBody>
      </p:sp>
      <p:sp>
        <p:nvSpPr>
          <p:cNvPr id="1401" name="Google Shape;1401;p238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D9EAD3"/>
              </a:gs>
              <a:gs pos="52999">
                <a:srgbClr val="D9EAD3"/>
              </a:gs>
              <a:gs pos="52999">
                <a:srgbClr val="FFF2CC"/>
              </a:gs>
              <a:gs pos="81000">
                <a:srgbClr val="FFF2CC"/>
              </a:gs>
              <a:gs pos="81000">
                <a:srgbClr val="F3D5BE"/>
              </a:gs>
              <a:gs pos="100000">
                <a:srgbClr val="E6B8A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# Rule 1: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Green users </a:t>
            </a: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(new features)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headers: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type: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Exact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name: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x-user-color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green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i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filters: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   - type: RequestHeaderModifier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     requestHeaderModifier: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       set: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       - name: x-routed-color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         value: green</a:t>
            </a:r>
            <a:endParaRPr i="1" sz="6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green-service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weight: 100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# Rule 2: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Yellow users </a:t>
            </a: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(beta features)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headers: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type: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Exact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name: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x-user-color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value: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yellow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yellow-service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# Rule 3: 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 users</a:t>
            </a: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(default stable)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</a:t>
            </a:r>
            <a:r>
              <a:rPr b="1"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red-service</a:t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2" name="Google Shape;1402;p238"/>
          <p:cNvSpPr txBox="1"/>
          <p:nvPr/>
        </p:nvSpPr>
        <p:spPr>
          <a:xfrm>
            <a:off x="301875" y="2838000"/>
            <a:ext cx="50739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87750" lIns="87750" spcFirstLastPara="1" rIns="87750" wrap="square" tIns="87750">
            <a:spAutoFit/>
          </a:bodyPr>
          <a:lstStyle/>
          <a:p>
            <a:pPr indent="-307820" lvl="0" marL="457200" rtl="0" algn="l">
              <a:lnSpc>
                <a:spcPct val="115000"/>
              </a:lnSpc>
              <a:spcBef>
                <a:spcPts val="1248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Route traffic based on HTTP headers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7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Useful for internal testing or feature flags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78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48"/>
              <a:buFont typeface="Poppins"/>
              <a:buChar char="●"/>
            </a:pPr>
            <a:r>
              <a:rPr lang="en"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Example: Route employees to new version while customers stay on stable</a:t>
            </a:r>
            <a:endParaRPr sz="12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03" name="Google Shape;1403;p238"/>
          <p:cNvGrpSpPr/>
          <p:nvPr/>
        </p:nvGrpSpPr>
        <p:grpSpPr>
          <a:xfrm>
            <a:off x="381000" y="896094"/>
            <a:ext cx="4701399" cy="1741327"/>
            <a:chOff x="381000" y="896094"/>
            <a:chExt cx="4701399" cy="1741327"/>
          </a:xfrm>
        </p:grpSpPr>
        <p:grpSp>
          <p:nvGrpSpPr>
            <p:cNvPr id="1404" name="Google Shape;1404;p238"/>
            <p:cNvGrpSpPr/>
            <p:nvPr/>
          </p:nvGrpSpPr>
          <p:grpSpPr>
            <a:xfrm>
              <a:off x="819000" y="896094"/>
              <a:ext cx="4263399" cy="1741327"/>
              <a:chOff x="819000" y="896094"/>
              <a:chExt cx="4263399" cy="1741327"/>
            </a:xfrm>
          </p:grpSpPr>
          <p:cxnSp>
            <p:nvCxnSpPr>
              <p:cNvPr id="1405" name="Google Shape;1405;p238"/>
              <p:cNvCxnSpPr>
                <a:stCxn id="1406" idx="2"/>
                <a:endCxn id="1407" idx="2"/>
              </p:cNvCxnSpPr>
              <p:nvPr/>
            </p:nvCxnSpPr>
            <p:spPr>
              <a:xfrm flipH="1" rot="-5400000">
                <a:off x="1261650" y="1673825"/>
                <a:ext cx="62700" cy="948000"/>
              </a:xfrm>
              <a:prstGeom prst="curvedConnector3">
                <a:avLst>
                  <a:gd fmla="val 479580" name="adj1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8" name="Google Shape;1408;p238"/>
              <p:cNvCxnSpPr>
                <a:stCxn id="1409" idx="3"/>
                <a:endCxn id="1410" idx="1"/>
              </p:cNvCxnSpPr>
              <p:nvPr/>
            </p:nvCxnSpPr>
            <p:spPr>
              <a:xfrm>
                <a:off x="3041659" y="1877448"/>
                <a:ext cx="224400" cy="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91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1" name="Google Shape;1411;p238"/>
              <p:cNvCxnSpPr>
                <a:stCxn id="1410" idx="3"/>
                <a:endCxn id="1412" idx="1"/>
              </p:cNvCxnSpPr>
              <p:nvPr/>
            </p:nvCxnSpPr>
            <p:spPr>
              <a:xfrm flipH="1" rot="10800000">
                <a:off x="3725796" y="1534852"/>
                <a:ext cx="224400" cy="342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91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238"/>
              <p:cNvCxnSpPr>
                <a:stCxn id="1410" idx="3"/>
                <a:endCxn id="1414" idx="1"/>
              </p:cNvCxnSpPr>
              <p:nvPr/>
            </p:nvCxnSpPr>
            <p:spPr>
              <a:xfrm>
                <a:off x="3725796" y="1877452"/>
                <a:ext cx="162600" cy="345000"/>
              </a:xfrm>
              <a:prstGeom prst="curvedConnector2">
                <a:avLst/>
              </a:prstGeom>
              <a:noFill/>
              <a:ln cap="flat" cmpd="sng" w="9150">
                <a:solidFill>
                  <a:srgbClr val="F1C23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15" name="Google Shape;1415;p238"/>
              <p:cNvGrpSpPr/>
              <p:nvPr/>
            </p:nvGrpSpPr>
            <p:grpSpPr>
              <a:xfrm>
                <a:off x="1465317" y="896094"/>
                <a:ext cx="3617082" cy="1741327"/>
                <a:chOff x="1212277" y="290075"/>
                <a:chExt cx="3768972" cy="1814450"/>
              </a:xfrm>
            </p:grpSpPr>
            <p:sp>
              <p:nvSpPr>
                <p:cNvPr id="1416" name="Google Shape;1416;p238"/>
                <p:cNvSpPr/>
                <p:nvPr/>
              </p:nvSpPr>
              <p:spPr>
                <a:xfrm>
                  <a:off x="2224350" y="653125"/>
                  <a:ext cx="2432100" cy="145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1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7750" lIns="87750" spcFirstLastPara="1" rIns="87750" wrap="square" tIns="8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43"/>
                </a:p>
              </p:txBody>
            </p:sp>
            <p:pic>
              <p:nvPicPr>
                <p:cNvPr id="1409" name="Google Shape;1409;p23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304288" y="1043825"/>
                  <a:ext cx="550525" cy="53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2" name="Google Shape;1412;p23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801446" y="747531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7" name="Google Shape;1417;p23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227825" y="290075"/>
                  <a:ext cx="753423" cy="753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7" name="Google Shape;1407;p238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212277" y="998376"/>
                  <a:ext cx="628550" cy="628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0" name="Google Shape;1410;p238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088579" y="1073091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18" name="Google Shape;1418;p238"/>
                <p:cNvCxnSpPr>
                  <a:stCxn id="1407" idx="3"/>
                  <a:endCxn id="1409" idx="1"/>
                </p:cNvCxnSpPr>
                <p:nvPr/>
              </p:nvCxnSpPr>
              <p:spPr>
                <a:xfrm>
                  <a:off x="1840827" y="1312638"/>
                  <a:ext cx="463500" cy="600"/>
                </a:xfrm>
                <a:prstGeom prst="curvedConnector3">
                  <a:avLst>
                    <a:gd fmla="val 49996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419" name="Google Shape;1419;p238"/>
              <p:cNvCxnSpPr>
                <a:stCxn id="1406" idx="0"/>
                <a:endCxn id="1407" idx="0"/>
              </p:cNvCxnSpPr>
              <p:nvPr/>
            </p:nvCxnSpPr>
            <p:spPr>
              <a:xfrm rot="-5400000">
                <a:off x="1198200" y="1196675"/>
                <a:ext cx="189600" cy="948000"/>
              </a:xfrm>
              <a:prstGeom prst="curvedConnector3">
                <a:avLst>
                  <a:gd fmla="val 225606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420" name="Google Shape;1420;p23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932325" y="2131300"/>
                <a:ext cx="444825" cy="4528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21" name="Google Shape;1421;p238"/>
              <p:cNvCxnSpPr>
                <a:stCxn id="1410" idx="1"/>
                <a:endCxn id="1409" idx="3"/>
              </p:cNvCxnSpPr>
              <p:nvPr/>
            </p:nvCxnSpPr>
            <p:spPr>
              <a:xfrm flipH="1">
                <a:off x="3041604" y="1877452"/>
                <a:ext cx="224400" cy="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238"/>
              <p:cNvCxnSpPr>
                <a:stCxn id="1410" idx="3"/>
                <a:endCxn id="1412" idx="1"/>
              </p:cNvCxnSpPr>
              <p:nvPr/>
            </p:nvCxnSpPr>
            <p:spPr>
              <a:xfrm flipH="1" rot="10800000">
                <a:off x="3725796" y="1534852"/>
                <a:ext cx="224400" cy="342600"/>
              </a:xfrm>
              <a:prstGeom prst="curvedConnector3">
                <a:avLst>
                  <a:gd fmla="val 49988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238"/>
              <p:cNvCxnSpPr>
                <a:stCxn id="1410" idx="3"/>
                <a:endCxn id="1420" idx="1"/>
              </p:cNvCxnSpPr>
              <p:nvPr/>
            </p:nvCxnSpPr>
            <p:spPr>
              <a:xfrm>
                <a:off x="3725796" y="1877452"/>
                <a:ext cx="206400" cy="480300"/>
              </a:xfrm>
              <a:prstGeom prst="curvedConnector3">
                <a:avLst>
                  <a:gd fmla="val 50031" name="adj1"/>
                </a:avLst>
              </a:prstGeom>
              <a:noFill/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06" name="Google Shape;1406;p238"/>
            <p:cNvPicPr preferRelativeResize="0"/>
            <p:nvPr/>
          </p:nvPicPr>
          <p:blipFill rotWithShape="1">
            <a:blip r:embed="rId9">
              <a:alphaModFix/>
            </a:blip>
            <a:srcRect b="10882" l="0" r="14148" t="52637"/>
            <a:stretch/>
          </p:blipFill>
          <p:spPr>
            <a:xfrm>
              <a:off x="381000" y="1765475"/>
              <a:ext cx="875999" cy="35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24" name="Google Shape;1424;p238"/>
          <p:cNvCxnSpPr>
            <a:endCxn id="1406" idx="3"/>
          </p:cNvCxnSpPr>
          <p:nvPr/>
        </p:nvCxnSpPr>
        <p:spPr>
          <a:xfrm flipH="1">
            <a:off x="1256999" y="1902575"/>
            <a:ext cx="218700" cy="38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5" name="Google Shape;1425;p2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7231" y="1721965"/>
            <a:ext cx="409192" cy="399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238"/>
          <p:cNvCxnSpPr>
            <a:endCxn id="1425" idx="1"/>
          </p:cNvCxnSpPr>
          <p:nvPr/>
        </p:nvCxnSpPr>
        <p:spPr>
          <a:xfrm>
            <a:off x="3754431" y="1880970"/>
            <a:ext cx="532800" cy="40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Weighted Traffic Splitting</a:t>
            </a:r>
            <a:endParaRPr sz="2300"/>
          </a:p>
        </p:txBody>
      </p:sp>
      <p:sp>
        <p:nvSpPr>
          <p:cNvPr id="1432" name="Google Shape;1432;p239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gateway.networking.k8s.io/v1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HTTPRoute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basic-weighted-split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parentRefs: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name: envoy-gateway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- backendRefs: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service-v1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70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- name: service-v2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weight: 30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33" name="Google Shape;1433;p239"/>
          <p:cNvCxnSpPr>
            <a:stCxn id="1434" idx="3"/>
            <a:endCxn id="1435" idx="1"/>
          </p:cNvCxnSpPr>
          <p:nvPr/>
        </p:nvCxnSpPr>
        <p:spPr>
          <a:xfrm>
            <a:off x="3041659" y="1877448"/>
            <a:ext cx="224400" cy="6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239"/>
          <p:cNvCxnSpPr>
            <a:stCxn id="1435" idx="3"/>
            <a:endCxn id="1437" idx="1"/>
          </p:cNvCxnSpPr>
          <p:nvPr/>
        </p:nvCxnSpPr>
        <p:spPr>
          <a:xfrm flipH="1" rot="10800000">
            <a:off x="3725796" y="1705552"/>
            <a:ext cx="296400" cy="171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239"/>
          <p:cNvCxnSpPr>
            <a:stCxn id="1435" idx="3"/>
            <a:endCxn id="1439" idx="1"/>
          </p:cNvCxnSpPr>
          <p:nvPr/>
        </p:nvCxnSpPr>
        <p:spPr>
          <a:xfrm>
            <a:off x="3725796" y="1877452"/>
            <a:ext cx="224400" cy="409500"/>
          </a:xfrm>
          <a:prstGeom prst="curvedConnector2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p239"/>
          <p:cNvCxnSpPr>
            <a:stCxn id="1441" idx="3"/>
            <a:endCxn id="1442" idx="2"/>
          </p:cNvCxnSpPr>
          <p:nvPr/>
        </p:nvCxnSpPr>
        <p:spPr>
          <a:xfrm>
            <a:off x="925728" y="1877751"/>
            <a:ext cx="841200" cy="301200"/>
          </a:xfrm>
          <a:prstGeom prst="curvedConnector4">
            <a:avLst>
              <a:gd fmla="val 32073" name="adj1"/>
              <a:gd fmla="val 179091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3" name="Google Shape;1443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00" y="2012550"/>
            <a:ext cx="438925" cy="45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4" name="Google Shape;1444;p239"/>
          <p:cNvGrpSpPr/>
          <p:nvPr/>
        </p:nvGrpSpPr>
        <p:grpSpPr>
          <a:xfrm>
            <a:off x="301875" y="896094"/>
            <a:ext cx="5073838" cy="2973775"/>
            <a:chOff x="301854" y="2570825"/>
            <a:chExt cx="5286900" cy="3098651"/>
          </a:xfrm>
        </p:grpSpPr>
        <p:sp>
          <p:nvSpPr>
            <p:cNvPr id="1445" name="Google Shape;1445;p239"/>
            <p:cNvSpPr txBox="1"/>
            <p:nvPr/>
          </p:nvSpPr>
          <p:spPr>
            <a:xfrm>
              <a:off x="301854" y="4594276"/>
              <a:ext cx="5286900" cy="10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750" lIns="87750" spcFirstLastPara="1" rIns="87750" wrap="square" tIns="87750">
              <a:spAutoFit/>
            </a:bodyPr>
            <a:lstStyle/>
            <a:p>
              <a:pPr indent="-307820" lvl="0" marL="457200" rtl="0" algn="l">
                <a:lnSpc>
                  <a:spcPct val="115000"/>
                </a:lnSpc>
                <a:spcBef>
                  <a:spcPts val="1248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Distribute traffic across multiple service versions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More flexible than simple canary (can split across multiple versions)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782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48"/>
                <a:buFont typeface="Poppins"/>
                <a:buChar char="●"/>
              </a:pPr>
              <a:r>
                <a:rPr lang="en" sz="1247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Example: 70% v1 and 30% v2</a:t>
              </a:r>
              <a:endParaRPr sz="12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446" name="Google Shape;1446;p239"/>
            <p:cNvGrpSpPr/>
            <p:nvPr/>
          </p:nvGrpSpPr>
          <p:grpSpPr>
            <a:xfrm>
              <a:off x="1514152" y="2570825"/>
              <a:ext cx="3768972" cy="1814450"/>
              <a:chOff x="1212277" y="290075"/>
              <a:chExt cx="3768972" cy="1814450"/>
            </a:xfrm>
          </p:grpSpPr>
          <p:sp>
            <p:nvSpPr>
              <p:cNvPr id="1447" name="Google Shape;1447;p239"/>
              <p:cNvSpPr/>
              <p:nvPr/>
            </p:nvSpPr>
            <p:spPr>
              <a:xfrm>
                <a:off x="2224350" y="6531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750" lIns="87750" spcFirstLastPara="1" rIns="87750" wrap="square" tIns="87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43"/>
              </a:p>
            </p:txBody>
          </p:sp>
          <p:pic>
            <p:nvPicPr>
              <p:cNvPr id="1434" name="Google Shape;1434;p2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04288" y="10438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7" name="Google Shape;1437;p2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876522" y="925321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8" name="Google Shape;1448;p2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7825" y="2900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2" name="Google Shape;1442;p2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12277" y="998376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5" name="Google Shape;1435;p23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088579" y="1073091"/>
                <a:ext cx="479100" cy="4791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49" name="Google Shape;1449;p239"/>
              <p:cNvCxnSpPr>
                <a:stCxn id="1442" idx="3"/>
                <a:endCxn id="1434" idx="1"/>
              </p:cNvCxnSpPr>
              <p:nvPr/>
            </p:nvCxnSpPr>
            <p:spPr>
              <a:xfrm>
                <a:off x="1840827" y="1312638"/>
                <a:ext cx="463500" cy="6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450" name="Google Shape;1450;p239"/>
          <p:cNvCxnSpPr>
            <a:stCxn id="1435" idx="3"/>
            <a:endCxn id="1437" idx="1"/>
          </p:cNvCxnSpPr>
          <p:nvPr/>
        </p:nvCxnSpPr>
        <p:spPr>
          <a:xfrm flipH="1" rot="10800000">
            <a:off x="3725796" y="1705552"/>
            <a:ext cx="296400" cy="171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239"/>
          <p:cNvCxnSpPr>
            <a:stCxn id="1434" idx="3"/>
            <a:endCxn id="1435" idx="1"/>
          </p:cNvCxnSpPr>
          <p:nvPr/>
        </p:nvCxnSpPr>
        <p:spPr>
          <a:xfrm>
            <a:off x="3041659" y="1877448"/>
            <a:ext cx="224400" cy="6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1" name="Google Shape;1441;p2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904" y="1612947"/>
            <a:ext cx="444825" cy="52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4579" y="1395737"/>
            <a:ext cx="224400" cy="22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7029" y="1468812"/>
            <a:ext cx="224400" cy="22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193" y="2064690"/>
            <a:ext cx="409192" cy="399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5" name="Google Shape;1455;p239"/>
          <p:cNvCxnSpPr>
            <a:endCxn id="1454" idx="1"/>
          </p:cNvCxnSpPr>
          <p:nvPr/>
        </p:nvCxnSpPr>
        <p:spPr>
          <a:xfrm>
            <a:off x="3593193" y="1889795"/>
            <a:ext cx="429000" cy="374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6" name="Google Shape;1456;p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70029" y="1969999"/>
            <a:ext cx="224400" cy="22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Geographic Routing</a:t>
            </a:r>
            <a:endParaRPr sz="2300"/>
          </a:p>
        </p:txBody>
      </p:sp>
      <p:sp>
        <p:nvSpPr>
          <p:cNvPr id="1462" name="Google Shape;1462;p240"/>
          <p:cNvSpPr/>
          <p:nvPr/>
        </p:nvSpPr>
        <p:spPr>
          <a:xfrm>
            <a:off x="5411925" y="898525"/>
            <a:ext cx="3351075" cy="3603625"/>
          </a:xfrm>
          <a:prstGeom prst="flowChartPredefinedProcess">
            <a:avLst/>
          </a:prstGeom>
          <a:gradFill>
            <a:gsLst>
              <a:gs pos="0">
                <a:srgbClr val="FCF5E2"/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apiVersion: gateway.networking.k8s.io/v1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kind: HTTPRoute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name: geo-routing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parentRefs: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name: envoy-gateway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headers: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name: "x-geo-region"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value: "africa"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africa-service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headers: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name: "x-geo-region"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value: "europe"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europe-service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headers: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name: "x-geo-region"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value: "america"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america-service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backendRefs:  # Default route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default-service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80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3" name="Google Shape;1463;p240"/>
          <p:cNvSpPr txBox="1"/>
          <p:nvPr/>
        </p:nvSpPr>
        <p:spPr>
          <a:xfrm>
            <a:off x="0" y="2576525"/>
            <a:ext cx="24627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750" lIns="87750" spcFirstLastPara="1" rIns="87750" wrap="square" tIns="87750">
            <a:spAutoFit/>
          </a:bodyPr>
          <a:lstStyle/>
          <a:p>
            <a:pPr indent="-295120" lvl="0" marL="457200" rtl="0" algn="l">
              <a:lnSpc>
                <a:spcPct val="115000"/>
              </a:lnSpc>
              <a:spcBef>
                <a:spcPts val="1248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Lower Latenc</a:t>
            </a: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Regulatory Compliance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 Distribution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Security &amp; Access Control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Localized Experience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Smart Testing &amp; Rollouts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1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48"/>
              <a:buFont typeface="Poppins"/>
              <a:buChar char="●"/>
            </a:pPr>
            <a:r>
              <a:rPr lang="en" sz="1047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Fault Isolation</a:t>
            </a:r>
            <a:endParaRPr sz="1047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64" name="Google Shape;1464;p240"/>
          <p:cNvCxnSpPr>
            <a:stCxn id="1465" idx="3"/>
            <a:endCxn id="1466" idx="1"/>
          </p:cNvCxnSpPr>
          <p:nvPr/>
        </p:nvCxnSpPr>
        <p:spPr>
          <a:xfrm flipH="1" rot="10800000">
            <a:off x="573300" y="1678350"/>
            <a:ext cx="808200" cy="1143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240"/>
          <p:cNvSpPr/>
          <p:nvPr/>
        </p:nvSpPr>
        <p:spPr>
          <a:xfrm>
            <a:off x="2506175" y="1143816"/>
            <a:ext cx="2334000" cy="330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750" lIns="87750" spcFirstLastPara="1" rIns="87750" wrap="square" tIns="87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3"/>
          </a:p>
        </p:txBody>
      </p:sp>
      <p:pic>
        <p:nvPicPr>
          <p:cNvPr id="1468" name="Google Shape;1468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157" y="1249368"/>
            <a:ext cx="528339" cy="51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14" y="795369"/>
            <a:ext cx="723060" cy="7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542" y="1376901"/>
            <a:ext cx="603219" cy="60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441" y="1678355"/>
            <a:ext cx="459793" cy="459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240"/>
          <p:cNvCxnSpPr>
            <a:stCxn id="1466" idx="3"/>
            <a:endCxn id="1468" idx="1"/>
          </p:cNvCxnSpPr>
          <p:nvPr/>
        </p:nvCxnSpPr>
        <p:spPr>
          <a:xfrm flipH="1" rot="10800000">
            <a:off x="1984761" y="1507198"/>
            <a:ext cx="729300" cy="1713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240"/>
          <p:cNvCxnSpPr>
            <a:stCxn id="1473" idx="3"/>
            <a:endCxn id="1466" idx="1"/>
          </p:cNvCxnSpPr>
          <p:nvPr/>
        </p:nvCxnSpPr>
        <p:spPr>
          <a:xfrm flipH="1" rot="10800000">
            <a:off x="575575" y="1678450"/>
            <a:ext cx="806100" cy="6081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240"/>
          <p:cNvCxnSpPr>
            <a:stCxn id="1470" idx="1"/>
            <a:endCxn id="1468" idx="3"/>
          </p:cNvCxnSpPr>
          <p:nvPr/>
        </p:nvCxnSpPr>
        <p:spPr>
          <a:xfrm rot="10800000">
            <a:off x="3242541" y="1507452"/>
            <a:ext cx="225900" cy="400800"/>
          </a:xfrm>
          <a:prstGeom prst="curvedConnector3">
            <a:avLst>
              <a:gd fmla="val 5001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240"/>
          <p:cNvCxnSpPr>
            <a:stCxn id="1466" idx="1"/>
            <a:endCxn id="1476" idx="3"/>
          </p:cNvCxnSpPr>
          <p:nvPr/>
        </p:nvCxnSpPr>
        <p:spPr>
          <a:xfrm rot="10800000">
            <a:off x="573342" y="1336198"/>
            <a:ext cx="808200" cy="3423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240"/>
          <p:cNvSpPr/>
          <p:nvPr/>
        </p:nvSpPr>
        <p:spPr>
          <a:xfrm>
            <a:off x="2676675" y="2790113"/>
            <a:ext cx="603300" cy="1478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3" name="Google Shape;1473;p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975" y="2094250"/>
            <a:ext cx="384600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700" y="1600350"/>
            <a:ext cx="384600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700" y="1143825"/>
            <a:ext cx="384600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025" y="2603913"/>
            <a:ext cx="384600" cy="3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40"/>
          <p:cNvSpPr/>
          <p:nvPr/>
        </p:nvSpPr>
        <p:spPr>
          <a:xfrm>
            <a:off x="3397000" y="2790050"/>
            <a:ext cx="603300" cy="1478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0" name="Google Shape;1480;p240"/>
          <p:cNvSpPr/>
          <p:nvPr/>
        </p:nvSpPr>
        <p:spPr>
          <a:xfrm>
            <a:off x="4117325" y="2790125"/>
            <a:ext cx="603300" cy="1478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1" name="Google Shape;1481;p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6675" y="2603913"/>
            <a:ext cx="384600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6350" y="2603925"/>
            <a:ext cx="384600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4056" y="3741203"/>
            <a:ext cx="409192" cy="3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4056" y="3258003"/>
            <a:ext cx="409192" cy="3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4375" y="3741212"/>
            <a:ext cx="444825" cy="4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26663" y="3258000"/>
            <a:ext cx="444825" cy="4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73731" y="3737265"/>
            <a:ext cx="409192" cy="3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73731" y="3257990"/>
            <a:ext cx="409192" cy="399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Google Shape;1489;p240"/>
          <p:cNvCxnSpPr>
            <a:stCxn id="1470" idx="2"/>
            <a:endCxn id="1478" idx="0"/>
          </p:cNvCxnSpPr>
          <p:nvPr/>
        </p:nvCxnSpPr>
        <p:spPr>
          <a:xfrm rot="5400000">
            <a:off x="3105388" y="2011098"/>
            <a:ext cx="465900" cy="720000"/>
          </a:xfrm>
          <a:prstGeom prst="curvedConnector3">
            <a:avLst>
              <a:gd fmla="val 49985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240"/>
          <p:cNvCxnSpPr>
            <a:stCxn id="1482" idx="0"/>
            <a:endCxn id="1470" idx="2"/>
          </p:cNvCxnSpPr>
          <p:nvPr/>
        </p:nvCxnSpPr>
        <p:spPr>
          <a:xfrm rot="-5400000">
            <a:off x="3466000" y="2370675"/>
            <a:ext cx="465900" cy="6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p240"/>
          <p:cNvCxnSpPr>
            <a:stCxn id="1470" idx="2"/>
            <a:endCxn id="1481" idx="0"/>
          </p:cNvCxnSpPr>
          <p:nvPr/>
        </p:nvCxnSpPr>
        <p:spPr>
          <a:xfrm flipH="1" rot="-5400000">
            <a:off x="3825688" y="2010798"/>
            <a:ext cx="465900" cy="720600"/>
          </a:xfrm>
          <a:prstGeom prst="curvedConnector3">
            <a:avLst>
              <a:gd fmla="val 49985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240"/>
          <p:cNvSpPr txBox="1"/>
          <p:nvPr/>
        </p:nvSpPr>
        <p:spPr>
          <a:xfrm>
            <a:off x="3890962" y="1677400"/>
            <a:ext cx="101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oppins"/>
                <a:ea typeface="Poppins"/>
                <a:cs typeface="Poppins"/>
                <a:sym typeface="Poppins"/>
              </a:rPr>
              <a:t>Envoy filter to add x-country-code header based on IP</a:t>
            </a:r>
            <a:endParaRPr sz="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4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GRPC Routing</a:t>
            </a:r>
            <a:endParaRPr/>
          </a:p>
        </p:txBody>
      </p:sp>
      <p:sp>
        <p:nvSpPr>
          <p:cNvPr id="1498" name="Google Shape;1498;p241"/>
          <p:cNvSpPr/>
          <p:nvPr/>
        </p:nvSpPr>
        <p:spPr>
          <a:xfrm>
            <a:off x="5568900" y="1053175"/>
            <a:ext cx="3262675" cy="3448975"/>
          </a:xfrm>
          <a:prstGeom prst="flowChartPredefinedProcess">
            <a:avLst/>
          </a:prstGeom>
          <a:gradFill>
            <a:gsLst>
              <a:gs pos="0">
                <a:srgbClr val="FCF5E2"/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hostnames: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"api.rideshare.com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rules: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method: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service: "rides.BookingService"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method: "RequestRide"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booking-service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50051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weight: 100  # 100% to booking-service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- matches: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method: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service: "rides.TrackingService"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method: "StreamLocation"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backendRefs: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name: tracking-service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port: 50052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weight: 100  # 100% to tracking-service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9" name="Google Shape;1499;p241"/>
          <p:cNvSpPr txBox="1"/>
          <p:nvPr/>
        </p:nvSpPr>
        <p:spPr>
          <a:xfrm>
            <a:off x="126950" y="3313150"/>
            <a:ext cx="5068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7750" lIns="87750" spcFirstLastPara="1" rIns="87750" wrap="square" tIns="87750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48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Your mobile app sends gRPC requests directly to Envoy Gateway.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Envoy routes each method to the right microservice (no frontend involved).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Result: Faster, more efficient, and scalable than traditional REST-through-frontend approaches.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gRPC also supports all the previous http deployments we have covered and many more.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0" name="Google Shape;1500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5" y="1319125"/>
            <a:ext cx="438925" cy="4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241"/>
          <p:cNvCxnSpPr>
            <a:stCxn id="1502" idx="3"/>
            <a:endCxn id="1503" idx="1"/>
          </p:cNvCxnSpPr>
          <p:nvPr/>
        </p:nvCxnSpPr>
        <p:spPr>
          <a:xfrm flipH="1" rot="10800000">
            <a:off x="3154633" y="1652185"/>
            <a:ext cx="432900" cy="1524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241"/>
          <p:cNvCxnSpPr>
            <a:stCxn id="1503" idx="3"/>
            <a:endCxn id="1505" idx="1"/>
          </p:cNvCxnSpPr>
          <p:nvPr/>
        </p:nvCxnSpPr>
        <p:spPr>
          <a:xfrm>
            <a:off x="4047397" y="1652214"/>
            <a:ext cx="432900" cy="152700"/>
          </a:xfrm>
          <a:prstGeom prst="curvedConnector3">
            <a:avLst>
              <a:gd fmla="val 5001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6" name="Google Shape;1506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175" y="1939688"/>
            <a:ext cx="438925" cy="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241"/>
          <p:cNvSpPr/>
          <p:nvPr/>
        </p:nvSpPr>
        <p:spPr>
          <a:xfrm>
            <a:off x="2522425" y="1319125"/>
            <a:ext cx="2673000" cy="1926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750" lIns="87750" spcFirstLastPara="1" rIns="87750" wrap="square" tIns="87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3"/>
          </a:p>
        </p:txBody>
      </p:sp>
      <p:pic>
        <p:nvPicPr>
          <p:cNvPr id="1502" name="Google Shape;1502;p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295" y="1546606"/>
            <a:ext cx="528339" cy="51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381" y="1605078"/>
            <a:ext cx="409192" cy="3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2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7539" y="898532"/>
            <a:ext cx="723062" cy="72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5317" y="1575851"/>
            <a:ext cx="603220" cy="60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2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7604" y="1422318"/>
            <a:ext cx="459793" cy="459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0" name="Google Shape;1510;p241"/>
          <p:cNvCxnSpPr>
            <a:stCxn id="1502" idx="3"/>
            <a:endCxn id="1503" idx="1"/>
          </p:cNvCxnSpPr>
          <p:nvPr/>
        </p:nvCxnSpPr>
        <p:spPr>
          <a:xfrm flipH="1" rot="10800000">
            <a:off x="3154633" y="1652185"/>
            <a:ext cx="432900" cy="1524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1" name="Google Shape;1511;p2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600" y="1634462"/>
            <a:ext cx="486575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58756" y="2742315"/>
            <a:ext cx="409192" cy="3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8756" y="2217378"/>
            <a:ext cx="409192" cy="39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41"/>
          <p:cNvSpPr txBox="1"/>
          <p:nvPr/>
        </p:nvSpPr>
        <p:spPr>
          <a:xfrm>
            <a:off x="3867950" y="2788213"/>
            <a:ext cx="123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45818E"/>
                </a:solidFill>
                <a:latin typeface="Poppins"/>
                <a:ea typeface="Poppins"/>
                <a:cs typeface="Poppins"/>
                <a:sym typeface="Poppins"/>
              </a:rPr>
              <a:t>svc.tracking</a:t>
            </a:r>
            <a:endParaRPr b="1" sz="800">
              <a:solidFill>
                <a:srgbClr val="45818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5" name="Google Shape;1515;p241"/>
          <p:cNvSpPr txBox="1"/>
          <p:nvPr/>
        </p:nvSpPr>
        <p:spPr>
          <a:xfrm>
            <a:off x="3867950" y="2263288"/>
            <a:ext cx="11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svc.booking</a:t>
            </a:r>
            <a:endParaRPr b="1" sz="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16" name="Google Shape;1516;p241"/>
          <p:cNvGrpSpPr/>
          <p:nvPr/>
        </p:nvGrpSpPr>
        <p:grpSpPr>
          <a:xfrm>
            <a:off x="301875" y="1064175"/>
            <a:ext cx="3515681" cy="1429207"/>
            <a:chOff x="301875" y="987975"/>
            <a:chExt cx="3515681" cy="1429207"/>
          </a:xfrm>
        </p:grpSpPr>
        <p:sp>
          <p:nvSpPr>
            <p:cNvPr id="1517" name="Google Shape;1517;p241"/>
            <p:cNvSpPr txBox="1"/>
            <p:nvPr/>
          </p:nvSpPr>
          <p:spPr>
            <a:xfrm>
              <a:off x="301875" y="987975"/>
              <a:ext cx="203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9900"/>
                  </a:solidFill>
                  <a:latin typeface="Poppins"/>
                  <a:ea typeface="Poppins"/>
                  <a:cs typeface="Poppins"/>
                  <a:sym typeface="Poppins"/>
                </a:rPr>
                <a:t>/rides.BookingService/RequestRide</a:t>
              </a:r>
              <a:endParaRPr b="1" sz="800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18" name="Google Shape;1518;p241"/>
            <p:cNvGrpSpPr/>
            <p:nvPr/>
          </p:nvGrpSpPr>
          <p:grpSpPr>
            <a:xfrm>
              <a:off x="1017175" y="1575950"/>
              <a:ext cx="2800380" cy="841232"/>
              <a:chOff x="1017175" y="1575950"/>
              <a:chExt cx="2800380" cy="841232"/>
            </a:xfrm>
          </p:grpSpPr>
          <p:cxnSp>
            <p:nvCxnSpPr>
              <p:cNvPr id="1519" name="Google Shape;1519;p241"/>
              <p:cNvCxnSpPr/>
              <p:nvPr/>
            </p:nvCxnSpPr>
            <p:spPr>
              <a:xfrm flipH="1">
                <a:off x="1017175" y="1575950"/>
                <a:ext cx="749700" cy="301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241"/>
              <p:cNvCxnSpPr/>
              <p:nvPr/>
            </p:nvCxnSpPr>
            <p:spPr>
              <a:xfrm rot="5400000">
                <a:off x="3370556" y="1970182"/>
                <a:ext cx="535200" cy="358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21" name="Google Shape;1521;p241"/>
          <p:cNvGrpSpPr/>
          <p:nvPr/>
        </p:nvGrpSpPr>
        <p:grpSpPr>
          <a:xfrm>
            <a:off x="301875" y="1854920"/>
            <a:ext cx="3499181" cy="1087200"/>
            <a:chOff x="301875" y="1854920"/>
            <a:chExt cx="3499181" cy="1087200"/>
          </a:xfrm>
        </p:grpSpPr>
        <p:sp>
          <p:nvSpPr>
            <p:cNvPr id="1522" name="Google Shape;1522;p241"/>
            <p:cNvSpPr txBox="1"/>
            <p:nvPr/>
          </p:nvSpPr>
          <p:spPr>
            <a:xfrm>
              <a:off x="301875" y="2417375"/>
              <a:ext cx="233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5818E"/>
                  </a:solidFill>
                  <a:latin typeface="Poppins"/>
                  <a:ea typeface="Poppins"/>
                  <a:cs typeface="Poppins"/>
                  <a:sym typeface="Poppins"/>
                </a:rPr>
                <a:t>/rides. TrackingService/StreamLocation</a:t>
              </a:r>
              <a:endParaRPr b="1" sz="800">
                <a:solidFill>
                  <a:srgbClr val="45818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23" name="Google Shape;1523;p241"/>
            <p:cNvGrpSpPr/>
            <p:nvPr/>
          </p:nvGrpSpPr>
          <p:grpSpPr>
            <a:xfrm>
              <a:off x="1017175" y="1854920"/>
              <a:ext cx="2783880" cy="1087200"/>
              <a:chOff x="1017175" y="1854920"/>
              <a:chExt cx="2783880" cy="1087200"/>
            </a:xfrm>
          </p:grpSpPr>
          <p:cxnSp>
            <p:nvCxnSpPr>
              <p:cNvPr id="1524" name="Google Shape;1524;p241"/>
              <p:cNvCxnSpPr>
                <a:stCxn id="1511" idx="3"/>
                <a:endCxn id="1509" idx="2"/>
              </p:cNvCxnSpPr>
              <p:nvPr/>
            </p:nvCxnSpPr>
            <p:spPr>
              <a:xfrm>
                <a:off x="1017175" y="1877750"/>
                <a:ext cx="749700" cy="301200"/>
              </a:xfrm>
              <a:prstGeom prst="curvedConnector4">
                <a:avLst>
                  <a:gd fmla="val 29888" name="adj1"/>
                  <a:gd fmla="val 179091" name="adj2"/>
                </a:avLst>
              </a:prstGeom>
              <a:noFill/>
              <a:ln cap="flat" cmpd="sng" w="19050">
                <a:solidFill>
                  <a:srgbClr val="45818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241"/>
              <p:cNvCxnSpPr>
                <a:endCxn id="1512" idx="1"/>
              </p:cNvCxnSpPr>
              <p:nvPr/>
            </p:nvCxnSpPr>
            <p:spPr>
              <a:xfrm rot="5400000">
                <a:off x="3086306" y="2227370"/>
                <a:ext cx="1087200" cy="342300"/>
              </a:xfrm>
              <a:prstGeom prst="curvedConnector4">
                <a:avLst>
                  <a:gd fmla="val 16128" name="adj1"/>
                  <a:gd fmla="val 204800" name="adj2"/>
                </a:avLst>
              </a:prstGeom>
              <a:noFill/>
              <a:ln cap="flat" cmpd="sng" w="19050">
                <a:solidFill>
                  <a:srgbClr val="45818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26" name="Google Shape;1526;p241"/>
          <p:cNvSpPr txBox="1"/>
          <p:nvPr/>
        </p:nvSpPr>
        <p:spPr>
          <a:xfrm>
            <a:off x="4281050" y="192075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svc.Frontend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27" name="Google Shape;1527;p241"/>
          <p:cNvCxnSpPr>
            <a:stCxn id="1509" idx="3"/>
            <a:endCxn id="1502" idx="1"/>
          </p:cNvCxnSpPr>
          <p:nvPr/>
        </p:nvCxnSpPr>
        <p:spPr>
          <a:xfrm flipH="1" rot="10800000">
            <a:off x="2068537" y="1804549"/>
            <a:ext cx="557700" cy="729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8" name="Google Shape;1528;p241"/>
          <p:cNvGrpSpPr/>
          <p:nvPr/>
        </p:nvGrpSpPr>
        <p:grpSpPr>
          <a:xfrm>
            <a:off x="773887" y="1652214"/>
            <a:ext cx="3706409" cy="468823"/>
            <a:chOff x="773887" y="1652214"/>
            <a:chExt cx="3706409" cy="468823"/>
          </a:xfrm>
        </p:grpSpPr>
        <p:cxnSp>
          <p:nvCxnSpPr>
            <p:cNvPr id="1529" name="Google Shape;1529;p241"/>
            <p:cNvCxnSpPr>
              <a:stCxn id="1503" idx="3"/>
              <a:endCxn id="1505" idx="1"/>
            </p:cNvCxnSpPr>
            <p:nvPr/>
          </p:nvCxnSpPr>
          <p:spPr>
            <a:xfrm>
              <a:off x="4047397" y="1652214"/>
              <a:ext cx="432900" cy="152700"/>
            </a:xfrm>
            <a:prstGeom prst="curvedConnector3">
              <a:avLst>
                <a:gd fmla="val 500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241"/>
            <p:cNvCxnSpPr>
              <a:stCxn id="1511" idx="2"/>
              <a:endCxn id="1509" idx="1"/>
            </p:cNvCxnSpPr>
            <p:nvPr/>
          </p:nvCxnSpPr>
          <p:spPr>
            <a:xfrm rot="-5400000">
              <a:off x="997837" y="1653488"/>
              <a:ext cx="243600" cy="691500"/>
            </a:xfrm>
            <a:prstGeom prst="curvedConnector4">
              <a:avLst>
                <a:gd fmla="val -97752" name="adj1"/>
                <a:gd fmla="val 67586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42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Shaping</a:t>
            </a:r>
            <a:endParaRPr/>
          </a:p>
        </p:txBody>
      </p:sp>
      <p:sp>
        <p:nvSpPr>
          <p:cNvPr id="1536" name="Google Shape;1536;p242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chemeClr val="accent6"/>
                </a:solidFill>
              </a:rPr>
              <a:t>2.2</a:t>
            </a:r>
            <a:endParaRPr sz="6500">
              <a:solidFill>
                <a:schemeClr val="accent6"/>
              </a:solidFill>
            </a:endParaRPr>
          </a:p>
        </p:txBody>
      </p:sp>
      <p:sp>
        <p:nvSpPr>
          <p:cNvPr id="1537" name="Google Shape;1537;p242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25"/>
          <p:cNvSpPr txBox="1"/>
          <p:nvPr>
            <p:ph idx="1" type="body"/>
          </p:nvPr>
        </p:nvSpPr>
        <p:spPr>
          <a:xfrm>
            <a:off x="2927375" y="604575"/>
            <a:ext cx="5518200" cy="3841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342900" lvl="0" marL="914400" rtl="0" algn="l">
              <a:spcBef>
                <a:spcPts val="3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Recapitulative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Traffic Control &amp; </a:t>
            </a:r>
            <a:r>
              <a:rPr lang="en" sz="1800">
                <a:solidFill>
                  <a:srgbClr val="2F2F2F"/>
                </a:solidFill>
              </a:rPr>
              <a:t>Routing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Security &amp; Compliance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140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Monitoring &amp; Debugging</a:t>
            </a:r>
            <a:endParaRPr sz="18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4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Traffic Shaping</a:t>
            </a:r>
            <a:endParaRPr sz="2300"/>
          </a:p>
        </p:txBody>
      </p:sp>
      <p:sp>
        <p:nvSpPr>
          <p:cNvPr id="1543" name="Google Shape;1543;p243"/>
          <p:cNvSpPr txBox="1"/>
          <p:nvPr/>
        </p:nvSpPr>
        <p:spPr>
          <a:xfrm>
            <a:off x="339975" y="1012638"/>
            <a:ext cx="334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Rate Limiting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Global (external service) and local (in-process) request throttling.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Supports requests per second (RPS) or connection limits.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Circuit Breaking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Automatically blocks traffic to overwhelmed services (based on errors/timeouts).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Configurable thresholds for max connections, pending requests, etc.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Retry Policies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Controls retry attempts for failed requests (with backoff strategies).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Can filter retries based on status codes/gRPC codes.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Timeouts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Sets deadlines for requests (global, per-route, or per-cluster).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4" name="Google Shape;1544;p243"/>
          <p:cNvSpPr txBox="1"/>
          <p:nvPr/>
        </p:nvSpPr>
        <p:spPr>
          <a:xfrm>
            <a:off x="5269525" y="1012650"/>
            <a:ext cx="3614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Shedding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Drops or queues requests when upstream services are overloaded.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Request Buffering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Delays or buffers requests (e.g., for streaming or batch processing).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Bandwidth Limits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Throttles bandwidth for HTTP/TCP streams (bytes per second).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Fault Injection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Simulates failures (aborts/delays) to test resilience.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Priority-Based Routing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Directs traffic to high/low-priority clusters based on load.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Adaptive Concurrency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Dynamically adjusts request limits based on latency metrics.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Quota Management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Enforces usage quotas (e.g., API calls/user).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45" name="Google Shape;1545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75" y="1071075"/>
            <a:ext cx="1427725" cy="14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44"/>
          <p:cNvSpPr/>
          <p:nvPr/>
        </p:nvSpPr>
        <p:spPr>
          <a:xfrm>
            <a:off x="1206125" y="1482415"/>
            <a:ext cx="6709200" cy="29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1" name="Google Shape;1551;p24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Local Rate Limiting</a:t>
            </a:r>
            <a:endParaRPr/>
          </a:p>
        </p:txBody>
      </p:sp>
      <p:sp>
        <p:nvSpPr>
          <p:cNvPr id="1552" name="Google Shape;1552;p244"/>
          <p:cNvSpPr/>
          <p:nvPr/>
        </p:nvSpPr>
        <p:spPr>
          <a:xfrm>
            <a:off x="1493000" y="27191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Ingress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3" name="Google Shape;1553;p244"/>
          <p:cNvSpPr txBox="1"/>
          <p:nvPr/>
        </p:nvSpPr>
        <p:spPr>
          <a:xfrm>
            <a:off x="1677725" y="1260813"/>
            <a:ext cx="165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4" name="Google Shape;1554;p244"/>
          <p:cNvSpPr/>
          <p:nvPr/>
        </p:nvSpPr>
        <p:spPr>
          <a:xfrm>
            <a:off x="5207750" y="22268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55" name="Google Shape;1555;p244"/>
          <p:cNvCxnSpPr>
            <a:stCxn id="1552" idx="3"/>
            <a:endCxn id="1554" idx="1"/>
          </p:cNvCxnSpPr>
          <p:nvPr/>
        </p:nvCxnSpPr>
        <p:spPr>
          <a:xfrm flipH="1" rot="10800000">
            <a:off x="3608900" y="2473013"/>
            <a:ext cx="1599000" cy="4923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244"/>
          <p:cNvSpPr txBox="1"/>
          <p:nvPr/>
        </p:nvSpPr>
        <p:spPr>
          <a:xfrm>
            <a:off x="4086600" y="2500325"/>
            <a:ext cx="971100" cy="2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10 req/sec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57" name="Google Shape;1557;p244"/>
          <p:cNvCxnSpPr/>
          <p:nvPr/>
        </p:nvCxnSpPr>
        <p:spPr>
          <a:xfrm>
            <a:off x="409575" y="2962275"/>
            <a:ext cx="108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p244"/>
          <p:cNvSpPr/>
          <p:nvPr/>
        </p:nvSpPr>
        <p:spPr>
          <a:xfrm>
            <a:off x="5207750" y="289361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2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9" name="Google Shape;1559;p244"/>
          <p:cNvSpPr/>
          <p:nvPr/>
        </p:nvSpPr>
        <p:spPr>
          <a:xfrm>
            <a:off x="5207750" y="35603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3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60" name="Google Shape;1560;p244"/>
          <p:cNvCxnSpPr>
            <a:endCxn id="1558" idx="1"/>
          </p:cNvCxnSpPr>
          <p:nvPr/>
        </p:nvCxnSpPr>
        <p:spPr>
          <a:xfrm>
            <a:off x="3608750" y="2965163"/>
            <a:ext cx="1599000" cy="17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244"/>
          <p:cNvCxnSpPr>
            <a:endCxn id="1559" idx="1"/>
          </p:cNvCxnSpPr>
          <p:nvPr/>
        </p:nvCxnSpPr>
        <p:spPr>
          <a:xfrm>
            <a:off x="3608750" y="2965313"/>
            <a:ext cx="1599000" cy="84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45"/>
          <p:cNvSpPr/>
          <p:nvPr/>
        </p:nvSpPr>
        <p:spPr>
          <a:xfrm>
            <a:off x="1206125" y="1482415"/>
            <a:ext cx="6709200" cy="29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7" name="Google Shape;1567;p24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Global Rate Limiting</a:t>
            </a:r>
            <a:endParaRPr/>
          </a:p>
        </p:txBody>
      </p:sp>
      <p:sp>
        <p:nvSpPr>
          <p:cNvPr id="1568" name="Google Shape;1568;p245"/>
          <p:cNvSpPr/>
          <p:nvPr/>
        </p:nvSpPr>
        <p:spPr>
          <a:xfrm>
            <a:off x="1493000" y="27191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Ingress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9" name="Google Shape;1569;p245"/>
          <p:cNvSpPr txBox="1"/>
          <p:nvPr/>
        </p:nvSpPr>
        <p:spPr>
          <a:xfrm>
            <a:off x="1677725" y="1260813"/>
            <a:ext cx="165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0" name="Google Shape;1570;p245"/>
          <p:cNvSpPr/>
          <p:nvPr/>
        </p:nvSpPr>
        <p:spPr>
          <a:xfrm>
            <a:off x="5207750" y="22268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71" name="Google Shape;1571;p245"/>
          <p:cNvCxnSpPr>
            <a:stCxn id="1568" idx="3"/>
            <a:endCxn id="1570" idx="1"/>
          </p:cNvCxnSpPr>
          <p:nvPr/>
        </p:nvCxnSpPr>
        <p:spPr>
          <a:xfrm flipH="1" rot="10800000">
            <a:off x="3608900" y="2473013"/>
            <a:ext cx="1599000" cy="4923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2" name="Google Shape;1572;p245"/>
          <p:cNvCxnSpPr/>
          <p:nvPr/>
        </p:nvCxnSpPr>
        <p:spPr>
          <a:xfrm>
            <a:off x="409575" y="2962275"/>
            <a:ext cx="108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3" name="Google Shape;1573;p245"/>
          <p:cNvSpPr/>
          <p:nvPr/>
        </p:nvSpPr>
        <p:spPr>
          <a:xfrm>
            <a:off x="5207750" y="289361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2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4" name="Google Shape;1574;p245"/>
          <p:cNvSpPr/>
          <p:nvPr/>
        </p:nvSpPr>
        <p:spPr>
          <a:xfrm>
            <a:off x="5207750" y="35603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3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75" name="Google Shape;1575;p245"/>
          <p:cNvCxnSpPr>
            <a:endCxn id="1573" idx="1"/>
          </p:cNvCxnSpPr>
          <p:nvPr/>
        </p:nvCxnSpPr>
        <p:spPr>
          <a:xfrm>
            <a:off x="3608750" y="2965163"/>
            <a:ext cx="1599000" cy="17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245"/>
          <p:cNvCxnSpPr>
            <a:endCxn id="1574" idx="1"/>
          </p:cNvCxnSpPr>
          <p:nvPr/>
        </p:nvCxnSpPr>
        <p:spPr>
          <a:xfrm>
            <a:off x="3608750" y="2965313"/>
            <a:ext cx="1599000" cy="84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245"/>
          <p:cNvSpPr txBox="1"/>
          <p:nvPr/>
        </p:nvSpPr>
        <p:spPr>
          <a:xfrm>
            <a:off x="3609025" y="2819400"/>
            <a:ext cx="1083300" cy="26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10 req/sec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Circuit Breaking</a:t>
            </a:r>
            <a:endParaRPr/>
          </a:p>
        </p:txBody>
      </p:sp>
      <p:grpSp>
        <p:nvGrpSpPr>
          <p:cNvPr id="1583" name="Google Shape;1583;p246"/>
          <p:cNvGrpSpPr/>
          <p:nvPr/>
        </p:nvGrpSpPr>
        <p:grpSpPr>
          <a:xfrm>
            <a:off x="409587" y="1260862"/>
            <a:ext cx="5608296" cy="2381627"/>
            <a:chOff x="409575" y="1260813"/>
            <a:chExt cx="7505750" cy="3187402"/>
          </a:xfrm>
        </p:grpSpPr>
        <p:sp>
          <p:nvSpPr>
            <p:cNvPr id="1584" name="Google Shape;1584;p246"/>
            <p:cNvSpPr/>
            <p:nvPr/>
          </p:nvSpPr>
          <p:spPr>
            <a:xfrm>
              <a:off x="1206125" y="1482415"/>
              <a:ext cx="6709200" cy="2965800"/>
            </a:xfrm>
            <a:prstGeom prst="rect">
              <a:avLst/>
            </a:prstGeom>
            <a:noFill/>
            <a:ln cap="flat" cmpd="sng" w="7125">
              <a:solidFill>
                <a:schemeClr val="dk2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68300" lIns="68300" spcFirstLastPara="1" rIns="68300" wrap="square" tIns="68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6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85" name="Google Shape;1585;p246"/>
            <p:cNvSpPr/>
            <p:nvPr/>
          </p:nvSpPr>
          <p:spPr>
            <a:xfrm>
              <a:off x="1493000" y="2719163"/>
              <a:ext cx="2115900" cy="492300"/>
            </a:xfrm>
            <a:prstGeom prst="roundRect">
              <a:avLst>
                <a:gd fmla="val 16667" name="adj"/>
              </a:avLst>
            </a:prstGeom>
            <a:solidFill>
              <a:srgbClr val="FBC37B"/>
            </a:solidFill>
            <a:ln>
              <a:noFill/>
            </a:ln>
          </p:spPr>
          <p:txBody>
            <a:bodyPr anchorCtr="0" anchor="ctr" bIns="68300" lIns="68300" spcFirstLastPara="1" rIns="68300" wrap="square" tIns="68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46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Calico Ingress Gateway</a:t>
              </a:r>
              <a:endParaRPr b="1" sz="104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86" name="Google Shape;1586;p246"/>
            <p:cNvSpPr txBox="1"/>
            <p:nvPr/>
          </p:nvSpPr>
          <p:spPr>
            <a:xfrm>
              <a:off x="1677725" y="1260813"/>
              <a:ext cx="16512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8300" lIns="68300" spcFirstLastPara="1" rIns="68300" wrap="square" tIns="683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94">
                  <a:latin typeface="Poppins"/>
                  <a:ea typeface="Poppins"/>
                  <a:cs typeface="Poppins"/>
                  <a:sym typeface="Poppins"/>
                </a:rPr>
                <a:t>Cluster</a:t>
              </a:r>
              <a:endParaRPr sz="1494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87" name="Google Shape;1587;p246"/>
            <p:cNvSpPr/>
            <p:nvPr/>
          </p:nvSpPr>
          <p:spPr>
            <a:xfrm>
              <a:off x="5207750" y="2226863"/>
              <a:ext cx="2115900" cy="4923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68300" lIns="68300" spcFirstLastPara="1" rIns="68300" wrap="square" tIns="68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46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App</a:t>
              </a:r>
              <a:endParaRPr b="1" sz="104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588" name="Google Shape;1588;p246"/>
            <p:cNvCxnSpPr>
              <a:stCxn id="1585" idx="3"/>
              <a:endCxn id="1587" idx="1"/>
            </p:cNvCxnSpPr>
            <p:nvPr/>
          </p:nvCxnSpPr>
          <p:spPr>
            <a:xfrm flipH="1" rot="10800000">
              <a:off x="3608900" y="2473013"/>
              <a:ext cx="1598700" cy="492300"/>
            </a:xfrm>
            <a:prstGeom prst="curvedConnector3">
              <a:avLst>
                <a:gd fmla="val 49995" name="adj1"/>
              </a:avLst>
            </a:prstGeom>
            <a:noFill/>
            <a:ln cap="flat" cmpd="sng" w="71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9" name="Google Shape;1589;p246"/>
            <p:cNvCxnSpPr/>
            <p:nvPr/>
          </p:nvCxnSpPr>
          <p:spPr>
            <a:xfrm>
              <a:off x="409575" y="2962275"/>
              <a:ext cx="1083300" cy="3000"/>
            </a:xfrm>
            <a:prstGeom prst="straightConnector1">
              <a:avLst/>
            </a:prstGeom>
            <a:noFill/>
            <a:ln cap="flat" cmpd="sng" w="71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90" name="Google Shape;1590;p246"/>
            <p:cNvSpPr/>
            <p:nvPr/>
          </p:nvSpPr>
          <p:spPr>
            <a:xfrm>
              <a:off x="5207750" y="2893613"/>
              <a:ext cx="2115900" cy="492300"/>
            </a:xfrm>
            <a:prstGeom prst="roundRect">
              <a:avLst>
                <a:gd fmla="val 16667" name="adj"/>
              </a:avLst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68300" lIns="68300" spcFirstLastPara="1" rIns="68300" wrap="square" tIns="68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46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App 2</a:t>
              </a:r>
              <a:endParaRPr b="1" sz="104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91" name="Google Shape;1591;p246"/>
            <p:cNvSpPr/>
            <p:nvPr/>
          </p:nvSpPr>
          <p:spPr>
            <a:xfrm>
              <a:off x="5207750" y="3560363"/>
              <a:ext cx="2115900" cy="4923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68300" lIns="68300" spcFirstLastPara="1" rIns="68300" wrap="square" tIns="68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46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App 3</a:t>
              </a:r>
              <a:endParaRPr b="1" sz="104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592" name="Google Shape;1592;p246"/>
            <p:cNvCxnSpPr>
              <a:endCxn id="1590" idx="1"/>
            </p:cNvCxnSpPr>
            <p:nvPr/>
          </p:nvCxnSpPr>
          <p:spPr>
            <a:xfrm>
              <a:off x="3608750" y="2965163"/>
              <a:ext cx="1599000" cy="174600"/>
            </a:xfrm>
            <a:prstGeom prst="curvedConnector3">
              <a:avLst>
                <a:gd fmla="val 50000" name="adj1"/>
              </a:avLst>
            </a:prstGeom>
            <a:noFill/>
            <a:ln cap="flat" cmpd="sng" w="71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3" name="Google Shape;1593;p246"/>
            <p:cNvCxnSpPr>
              <a:endCxn id="1591" idx="1"/>
            </p:cNvCxnSpPr>
            <p:nvPr/>
          </p:nvCxnSpPr>
          <p:spPr>
            <a:xfrm>
              <a:off x="3608750" y="2965313"/>
              <a:ext cx="1599000" cy="841200"/>
            </a:xfrm>
            <a:prstGeom prst="curvedConnector3">
              <a:avLst>
                <a:gd fmla="val 50000" name="adj1"/>
              </a:avLst>
            </a:prstGeom>
            <a:noFill/>
            <a:ln cap="flat" cmpd="sng" w="7125">
              <a:solidFill>
                <a:srgbClr val="D5A6B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94" name="Google Shape;1594;p2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8300" y="2893623"/>
              <a:ext cx="492300" cy="49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8300" y="2226873"/>
              <a:ext cx="492300" cy="49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8300" y="3560373"/>
              <a:ext cx="492300" cy="49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7" name="Google Shape;1597;p246"/>
          <p:cNvSpPr/>
          <p:nvPr/>
        </p:nvSpPr>
        <p:spPr>
          <a:xfrm>
            <a:off x="6212900" y="1053175"/>
            <a:ext cx="2550100" cy="3448975"/>
          </a:xfrm>
          <a:prstGeom prst="flowChartPredefinedProcess">
            <a:avLst/>
          </a:prstGeom>
          <a:gradFill>
            <a:gsLst>
              <a:gs pos="0">
                <a:srgbClr val="FCF5E2"/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4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Traffic Functions</a:t>
            </a:r>
            <a:endParaRPr/>
          </a:p>
        </p:txBody>
      </p:sp>
      <p:sp>
        <p:nvSpPr>
          <p:cNvPr id="1603" name="Google Shape;1603;p247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chemeClr val="accent6"/>
                </a:solidFill>
              </a:rPr>
              <a:t>2.3</a:t>
            </a:r>
            <a:endParaRPr sz="6500">
              <a:solidFill>
                <a:schemeClr val="accent6"/>
              </a:solidFill>
            </a:endParaRPr>
          </a:p>
        </p:txBody>
      </p:sp>
      <p:sp>
        <p:nvSpPr>
          <p:cNvPr id="1604" name="Google Shape;1604;p247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48"/>
          <p:cNvSpPr/>
          <p:nvPr/>
        </p:nvSpPr>
        <p:spPr>
          <a:xfrm>
            <a:off x="1206125" y="1482415"/>
            <a:ext cx="6709200" cy="29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0" name="Google Shape;1610;p2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Coming Soon - </a:t>
            </a:r>
            <a:r>
              <a:rPr lang="en"/>
              <a:t>WAF </a:t>
            </a:r>
            <a:endParaRPr i="1"/>
          </a:p>
        </p:txBody>
      </p:sp>
      <p:sp>
        <p:nvSpPr>
          <p:cNvPr id="1611" name="Google Shape;1611;p248"/>
          <p:cNvSpPr/>
          <p:nvPr/>
        </p:nvSpPr>
        <p:spPr>
          <a:xfrm>
            <a:off x="1493000" y="27191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Ingress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2" name="Google Shape;1612;p248"/>
          <p:cNvSpPr txBox="1"/>
          <p:nvPr/>
        </p:nvSpPr>
        <p:spPr>
          <a:xfrm>
            <a:off x="1677725" y="1260813"/>
            <a:ext cx="165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3" name="Google Shape;1613;p248"/>
          <p:cNvSpPr/>
          <p:nvPr/>
        </p:nvSpPr>
        <p:spPr>
          <a:xfrm>
            <a:off x="5207750" y="22268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1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14" name="Google Shape;1614;p248"/>
          <p:cNvCxnSpPr>
            <a:stCxn id="1611" idx="3"/>
            <a:endCxn id="1615" idx="2"/>
          </p:cNvCxnSpPr>
          <p:nvPr/>
        </p:nvCxnSpPr>
        <p:spPr>
          <a:xfrm flipH="1" rot="10800000">
            <a:off x="3608900" y="2328713"/>
            <a:ext cx="428700" cy="636600"/>
          </a:xfrm>
          <a:prstGeom prst="curved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248"/>
          <p:cNvSpPr/>
          <p:nvPr/>
        </p:nvSpPr>
        <p:spPr>
          <a:xfrm>
            <a:off x="5207750" y="289361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2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7" name="Google Shape;1617;p248"/>
          <p:cNvSpPr/>
          <p:nvPr/>
        </p:nvSpPr>
        <p:spPr>
          <a:xfrm>
            <a:off x="5207750" y="35603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3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18" name="Google Shape;1618;p248"/>
          <p:cNvCxnSpPr>
            <a:stCxn id="1611" idx="3"/>
            <a:endCxn id="1616" idx="1"/>
          </p:cNvCxnSpPr>
          <p:nvPr/>
        </p:nvCxnSpPr>
        <p:spPr>
          <a:xfrm>
            <a:off x="3608900" y="2965313"/>
            <a:ext cx="1599000" cy="174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248"/>
          <p:cNvCxnSpPr>
            <a:stCxn id="1611" idx="3"/>
            <a:endCxn id="1617" idx="1"/>
          </p:cNvCxnSpPr>
          <p:nvPr/>
        </p:nvCxnSpPr>
        <p:spPr>
          <a:xfrm>
            <a:off x="3608900" y="2965313"/>
            <a:ext cx="1599000" cy="8412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248"/>
          <p:cNvCxnSpPr/>
          <p:nvPr/>
        </p:nvCxnSpPr>
        <p:spPr>
          <a:xfrm>
            <a:off x="409575" y="2962275"/>
            <a:ext cx="108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5" name="Google Shape;1615;p248"/>
          <p:cNvSpPr/>
          <p:nvPr/>
        </p:nvSpPr>
        <p:spPr>
          <a:xfrm>
            <a:off x="3607550" y="1836350"/>
            <a:ext cx="8598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WAF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21" name="Google Shape;1621;p248"/>
          <p:cNvCxnSpPr>
            <a:stCxn id="1615" idx="3"/>
            <a:endCxn id="1613" idx="1"/>
          </p:cNvCxnSpPr>
          <p:nvPr/>
        </p:nvCxnSpPr>
        <p:spPr>
          <a:xfrm>
            <a:off x="4467350" y="2082500"/>
            <a:ext cx="740400" cy="39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22" name="Google Shape;1622;p248"/>
          <p:cNvSpPr txBox="1"/>
          <p:nvPr/>
        </p:nvSpPr>
        <p:spPr>
          <a:xfrm>
            <a:off x="3856475" y="2093525"/>
            <a:ext cx="381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endParaRPr sz="20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49"/>
          <p:cNvSpPr/>
          <p:nvPr/>
        </p:nvSpPr>
        <p:spPr>
          <a:xfrm>
            <a:off x="1206125" y="1482415"/>
            <a:ext cx="6709200" cy="29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8" name="Google Shape;1628;p24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Advanced Load Balancing - Consistent Hash</a:t>
            </a:r>
            <a:endParaRPr/>
          </a:p>
        </p:txBody>
      </p:sp>
      <p:sp>
        <p:nvSpPr>
          <p:cNvPr id="1629" name="Google Shape;1629;p249"/>
          <p:cNvSpPr/>
          <p:nvPr/>
        </p:nvSpPr>
        <p:spPr>
          <a:xfrm>
            <a:off x="1493000" y="27191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Ingress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0" name="Google Shape;1630;p249"/>
          <p:cNvSpPr txBox="1"/>
          <p:nvPr/>
        </p:nvSpPr>
        <p:spPr>
          <a:xfrm>
            <a:off x="1677725" y="1260813"/>
            <a:ext cx="165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1" name="Google Shape;1631;p249"/>
          <p:cNvSpPr/>
          <p:nvPr/>
        </p:nvSpPr>
        <p:spPr>
          <a:xfrm>
            <a:off x="5207750" y="22268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32" name="Google Shape;1632;p249"/>
          <p:cNvCxnSpPr>
            <a:stCxn id="1629" idx="3"/>
            <a:endCxn id="1631" idx="1"/>
          </p:cNvCxnSpPr>
          <p:nvPr/>
        </p:nvCxnSpPr>
        <p:spPr>
          <a:xfrm flipH="1" rot="10800000">
            <a:off x="3608900" y="2473013"/>
            <a:ext cx="1599000" cy="4923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249"/>
          <p:cNvSpPr txBox="1"/>
          <p:nvPr/>
        </p:nvSpPr>
        <p:spPr>
          <a:xfrm>
            <a:off x="1549250" y="2144425"/>
            <a:ext cx="2375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HTTP Headers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4" name="Google Shape;1634;p249"/>
          <p:cNvSpPr/>
          <p:nvPr/>
        </p:nvSpPr>
        <p:spPr>
          <a:xfrm>
            <a:off x="5207750" y="289361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5" name="Google Shape;1635;p249"/>
          <p:cNvSpPr/>
          <p:nvPr/>
        </p:nvSpPr>
        <p:spPr>
          <a:xfrm>
            <a:off x="5207750" y="35603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36" name="Google Shape;1636;p249"/>
          <p:cNvCxnSpPr>
            <a:stCxn id="1629" idx="3"/>
            <a:endCxn id="1634" idx="1"/>
          </p:cNvCxnSpPr>
          <p:nvPr/>
        </p:nvCxnSpPr>
        <p:spPr>
          <a:xfrm>
            <a:off x="3608900" y="2965313"/>
            <a:ext cx="1599000" cy="174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249"/>
          <p:cNvCxnSpPr>
            <a:stCxn id="1629" idx="3"/>
            <a:endCxn id="1635" idx="1"/>
          </p:cNvCxnSpPr>
          <p:nvPr/>
        </p:nvCxnSpPr>
        <p:spPr>
          <a:xfrm>
            <a:off x="3608900" y="2965313"/>
            <a:ext cx="1599000" cy="8412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249"/>
          <p:cNvCxnSpPr/>
          <p:nvPr/>
        </p:nvCxnSpPr>
        <p:spPr>
          <a:xfrm>
            <a:off x="409575" y="2962275"/>
            <a:ext cx="108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9" name="Google Shape;1639;p249"/>
          <p:cNvSpPr txBox="1"/>
          <p:nvPr/>
        </p:nvSpPr>
        <p:spPr>
          <a:xfrm>
            <a:off x="3771075" y="1938838"/>
            <a:ext cx="1441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Sticky Session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50"/>
          <p:cNvSpPr/>
          <p:nvPr/>
        </p:nvSpPr>
        <p:spPr>
          <a:xfrm>
            <a:off x="1206125" y="1482415"/>
            <a:ext cx="6709200" cy="29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5" name="Google Shape;1645;p25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Direct Response</a:t>
            </a:r>
            <a:endParaRPr/>
          </a:p>
        </p:txBody>
      </p:sp>
      <p:sp>
        <p:nvSpPr>
          <p:cNvPr id="1646" name="Google Shape;1646;p250"/>
          <p:cNvSpPr/>
          <p:nvPr/>
        </p:nvSpPr>
        <p:spPr>
          <a:xfrm>
            <a:off x="1493000" y="27191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Ingress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7" name="Google Shape;1647;p250"/>
          <p:cNvSpPr txBox="1"/>
          <p:nvPr/>
        </p:nvSpPr>
        <p:spPr>
          <a:xfrm>
            <a:off x="1677725" y="1260813"/>
            <a:ext cx="1651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8" name="Google Shape;1648;p250"/>
          <p:cNvSpPr/>
          <p:nvPr/>
        </p:nvSpPr>
        <p:spPr>
          <a:xfrm>
            <a:off x="5207750" y="22268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9" name="Google Shape;1649;p250"/>
          <p:cNvCxnSpPr/>
          <p:nvPr/>
        </p:nvCxnSpPr>
        <p:spPr>
          <a:xfrm>
            <a:off x="409575" y="2962275"/>
            <a:ext cx="108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0" name="Google Shape;1650;p250"/>
          <p:cNvSpPr/>
          <p:nvPr/>
        </p:nvSpPr>
        <p:spPr>
          <a:xfrm>
            <a:off x="5207750" y="289361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2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1" name="Google Shape;1651;p250"/>
          <p:cNvSpPr/>
          <p:nvPr/>
        </p:nvSpPr>
        <p:spPr>
          <a:xfrm>
            <a:off x="5207750" y="3560363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 3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52" name="Google Shape;1652;p250"/>
          <p:cNvCxnSpPr/>
          <p:nvPr/>
        </p:nvCxnSpPr>
        <p:spPr>
          <a:xfrm rot="10800000">
            <a:off x="414500" y="3098225"/>
            <a:ext cx="1080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3" name="Google Shape;1653;p250"/>
          <p:cNvSpPr txBox="1"/>
          <p:nvPr/>
        </p:nvSpPr>
        <p:spPr>
          <a:xfrm>
            <a:off x="1549250" y="2144425"/>
            <a:ext cx="2375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2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lots and lots more…</a:t>
            </a:r>
            <a:endParaRPr/>
          </a:p>
        </p:txBody>
      </p:sp>
      <p:sp>
        <p:nvSpPr>
          <p:cNvPr id="1659" name="Google Shape;1659;p251"/>
          <p:cNvSpPr txBox="1"/>
          <p:nvPr/>
        </p:nvSpPr>
        <p:spPr>
          <a:xfrm>
            <a:off x="381000" y="1000125"/>
            <a:ext cx="32862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Circuit Breaker 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Backend Routing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Traffic Policy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Limit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Response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Failover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Fault Injection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GRPC Routing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Redirects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Request Headers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Response Headers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Timeouts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URL Rewrite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Request Mirroring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Multicluster Service Routing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Compression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Override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Retry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0" name="Google Shape;1660;p251"/>
          <p:cNvSpPr txBox="1"/>
          <p:nvPr/>
        </p:nvSpPr>
        <p:spPr>
          <a:xfrm>
            <a:off x="3914775" y="1000125"/>
            <a:ext cx="32862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Accelerated TLS Handshakes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Key Authentication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Mutual TLS: Gateway to Backend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TLS: Gateway to Backend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 Authentication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CORS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External Authorization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 Allowlist/Denylist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JWT Authentication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JWT Claim-Based Authorization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Mutual TLS: External Clients to the Gateway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OIDC Authentication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Threat Model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TLS Passthrough</a:t>
            </a:r>
            <a:endParaRPr sz="1050">
              <a:solidFill>
                <a:srgbClr val="1E1B4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1E1B4B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1E1B4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TLS Termination for TCP</a:t>
            </a:r>
            <a:endParaRPr sz="1050">
              <a:solidFill>
                <a:srgbClr val="1E1B4B"/>
              </a:solidFill>
              <a:highlight>
                <a:srgbClr val="FFFFFF"/>
              </a:highlight>
              <a:uFill>
                <a:noFill/>
              </a:uFill>
              <a:latin typeface="Open Sans"/>
              <a:ea typeface="Open Sans"/>
              <a:cs typeface="Open Sans"/>
              <a:sym typeface="Open Sans"/>
              <a:hlinkClick r:id="rId1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252"/>
          <p:cNvSpPr txBox="1"/>
          <p:nvPr>
            <p:ph type="title"/>
          </p:nvPr>
        </p:nvSpPr>
        <p:spPr>
          <a:xfrm>
            <a:off x="3592325" y="2006790"/>
            <a:ext cx="5261400" cy="462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Compliance</a:t>
            </a:r>
            <a:endParaRPr/>
          </a:p>
        </p:txBody>
      </p:sp>
      <p:sp>
        <p:nvSpPr>
          <p:cNvPr id="1666" name="Google Shape;1666;p252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rgbClr val="09287D"/>
                </a:solidFill>
              </a:rPr>
              <a:t>03</a:t>
            </a:r>
            <a:endParaRPr sz="6500">
              <a:solidFill>
                <a:srgbClr val="09287D"/>
              </a:solidFill>
            </a:endParaRPr>
          </a:p>
        </p:txBody>
      </p:sp>
      <p:sp>
        <p:nvSpPr>
          <p:cNvPr id="1667" name="Google Shape;1667;p252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26"/>
          <p:cNvSpPr txBox="1"/>
          <p:nvPr>
            <p:ph type="title"/>
          </p:nvPr>
        </p:nvSpPr>
        <p:spPr>
          <a:xfrm>
            <a:off x="3592325" y="2006790"/>
            <a:ext cx="5261400" cy="462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Recapitulative</a:t>
            </a:r>
            <a:endParaRPr/>
          </a:p>
        </p:txBody>
      </p:sp>
      <p:sp>
        <p:nvSpPr>
          <p:cNvPr id="1174" name="Google Shape;1174;p226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rgbClr val="09287D"/>
                </a:solidFill>
              </a:rPr>
              <a:t>01</a:t>
            </a:r>
            <a:endParaRPr sz="6500">
              <a:solidFill>
                <a:srgbClr val="09287D"/>
              </a:solidFill>
            </a:endParaRPr>
          </a:p>
        </p:txBody>
      </p:sp>
      <p:sp>
        <p:nvSpPr>
          <p:cNvPr id="1175" name="Google Shape;1175;p226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53"/>
          <p:cNvSpPr txBox="1"/>
          <p:nvPr>
            <p:ph type="title"/>
          </p:nvPr>
        </p:nvSpPr>
        <p:spPr>
          <a:xfrm>
            <a:off x="3592325" y="2006790"/>
            <a:ext cx="5261400" cy="462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Debugging</a:t>
            </a:r>
            <a:endParaRPr/>
          </a:p>
        </p:txBody>
      </p:sp>
      <p:sp>
        <p:nvSpPr>
          <p:cNvPr id="1673" name="Google Shape;1673;p253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rgbClr val="09287D"/>
                </a:solidFill>
              </a:rPr>
              <a:t>04</a:t>
            </a:r>
            <a:endParaRPr sz="6500">
              <a:solidFill>
                <a:srgbClr val="09287D"/>
              </a:solidFill>
            </a:endParaRPr>
          </a:p>
        </p:txBody>
      </p:sp>
      <p:sp>
        <p:nvSpPr>
          <p:cNvPr id="1674" name="Google Shape;1674;p253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254"/>
          <p:cNvSpPr txBox="1"/>
          <p:nvPr>
            <p:ph idx="1" type="body"/>
          </p:nvPr>
        </p:nvSpPr>
        <p:spPr>
          <a:xfrm>
            <a:off x="380995" y="1556552"/>
            <a:ext cx="4899000" cy="20304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b="1" i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2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Kubernetes Native vs Ingress Gateway</a:t>
            </a:r>
            <a:endParaRPr/>
          </a:p>
        </p:txBody>
      </p:sp>
      <p:sp>
        <p:nvSpPr>
          <p:cNvPr id="1181" name="Google Shape;1181;p227"/>
          <p:cNvSpPr txBox="1"/>
          <p:nvPr/>
        </p:nvSpPr>
        <p:spPr>
          <a:xfrm>
            <a:off x="834000" y="898525"/>
            <a:ext cx="65562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Roboto"/>
              <a:buChar char="○"/>
            </a:pPr>
            <a:r>
              <a:rPr lang="en"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 - Internally only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○"/>
            </a:pPr>
            <a:r>
              <a:rPr lang="en"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 - Inflexible, manual, conflictual</a:t>
            </a:r>
            <a:endParaRPr sz="7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○"/>
            </a:pPr>
            <a:r>
              <a:rPr lang="en"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 - Costly (1 per service)</a:t>
            </a:r>
            <a:endParaRPr sz="7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Native Kubernetes services handle L4 exposure but lack L7 flexibility, security, and portability. Ingress/Gateway API fills these gaps with standardised, feature-rich traffic management.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82" name="Google Shape;1182;p227"/>
          <p:cNvGraphicFramePr/>
          <p:nvPr/>
        </p:nvGraphicFramePr>
        <p:xfrm>
          <a:off x="833988" y="224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{9129E16E-66D5-432D-8D63-1876D4F218A5}</a:tableStyleId>
              </a:tblPr>
              <a:tblGrid>
                <a:gridCol w="997850"/>
                <a:gridCol w="3281950"/>
                <a:gridCol w="3196200"/>
              </a:tblGrid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Feature</a:t>
                      </a:r>
                      <a:endParaRPr sz="7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1137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37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9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Native Kubernetes (ClusterIP/NodePort/LoadBalancer)</a:t>
                      </a:r>
                      <a:endParaRPr sz="7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37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9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Ingress/Gateway API</a:t>
                      </a:r>
                      <a:endParaRPr sz="7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37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37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997"/>
                    </a:solidFill>
                  </a:tcPr>
                </a:tc>
              </a:tr>
              <a:tr h="31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 Access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(NodePort: manual port management, LoadBalancer: cloud-specific).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Standardized L7 (HTTP/HTTPS) routing.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L4 only (no host/path rules).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Path-based (/api), host-based (app.example.com), headers, traffic splitting.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 Termination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Manual cert management (e.g., Service Mesh needed).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Built-in TLS termination (e.g., cert-manager integration).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API Gateway Features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None (requires third-party tools).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Rate limiting, auth (OIDC/JWT), request rewriting, retries.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Multi-Tenancy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namespace isolation for routing.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HTTPRoute scoped to namespaces (Gateway API).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Cloud Portability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Tied to cloud LoadBalancers (AWS ALB, GCP LB).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Vendor-neutral configuration.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Security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Basic NetworkPolicy (L3/L4).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mTLS, WAF integration, L7 policies.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Observability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(service metrics only).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Envoy access logs, Prometheus metrics, distributed tracing.</a:t>
                      </a:r>
                      <a:endParaRPr sz="7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28"/>
          <p:cNvSpPr txBox="1"/>
          <p:nvPr>
            <p:ph type="title"/>
          </p:nvPr>
        </p:nvSpPr>
        <p:spPr>
          <a:xfrm>
            <a:off x="3592325" y="2006790"/>
            <a:ext cx="5261400" cy="462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Control &amp; Routing</a:t>
            </a:r>
            <a:endParaRPr/>
          </a:p>
        </p:txBody>
      </p:sp>
      <p:sp>
        <p:nvSpPr>
          <p:cNvPr id="1188" name="Google Shape;1188;p228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rgbClr val="09287D"/>
                </a:solidFill>
              </a:rPr>
              <a:t>02</a:t>
            </a:r>
            <a:endParaRPr sz="6500">
              <a:solidFill>
                <a:srgbClr val="09287D"/>
              </a:solidFill>
            </a:endParaRPr>
          </a:p>
        </p:txBody>
      </p:sp>
      <p:sp>
        <p:nvSpPr>
          <p:cNvPr id="1189" name="Google Shape;1189;p228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Critical Gaps in Kubernetes Traffic Control</a:t>
            </a:r>
            <a:endParaRPr sz="2300"/>
          </a:p>
        </p:txBody>
      </p:sp>
      <p:sp>
        <p:nvSpPr>
          <p:cNvPr id="1195" name="Google Shape;1195;p229"/>
          <p:cNvSpPr txBox="1"/>
          <p:nvPr/>
        </p:nvSpPr>
        <p:spPr>
          <a:xfrm>
            <a:off x="261225" y="927175"/>
            <a:ext cx="29112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"How do you roll out new features without downtime or risk?"</a:t>
            </a:r>
            <a:endParaRPr b="1"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happens if the new version has a critical bug?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we minimize user impact during deployments?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Is there a way to automatically roll back if errors occur?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6" name="Google Shape;1196;p229"/>
          <p:cNvSpPr txBox="1"/>
          <p:nvPr/>
        </p:nvSpPr>
        <p:spPr>
          <a:xfrm>
            <a:off x="5560725" y="898525"/>
            <a:ext cx="32022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"How do we support multi-cluster and hybrid-cloud routing?"</a:t>
            </a:r>
            <a:endParaRPr b="1"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Can we split traffic across clusters (e.g., 80% in AWS, 20% in GCP)?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do we handle failover if a cluster goes down?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Is there geo-aware routing to direct users to the nearest region?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7" name="Google Shape;119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853" y="1162553"/>
            <a:ext cx="2827924" cy="28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229"/>
          <p:cNvSpPr txBox="1"/>
          <p:nvPr/>
        </p:nvSpPr>
        <p:spPr>
          <a:xfrm>
            <a:off x="261225" y="2713050"/>
            <a:ext cx="30120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"How do we handle failures gracefully without manual intervention?"</a:t>
            </a:r>
            <a:endParaRPr b="1"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if a backend becomes unhealthy—does traffic automatically shift away?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Can we define SLA-based routing (e.g., route away if latency &gt; 500ms)?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Is there circuit-breaking to prevent cascading failures?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9" name="Google Shape;1199;p229"/>
          <p:cNvSpPr txBox="1"/>
          <p:nvPr/>
        </p:nvSpPr>
        <p:spPr>
          <a:xfrm>
            <a:off x="5560725" y="2792850"/>
            <a:ext cx="32022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"How do we monitor and troubleshoot traffic routing in real-time?"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Can we see live traffic distribution between versions?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Are there detailed metrics (success rate, latency, errors) per route?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Poppins"/>
              <a:buChar char="●"/>
            </a:pP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do we trace a </a:t>
            </a: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request</a:t>
            </a:r>
            <a:r>
              <a:rPr i="1" lang="en" sz="9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path for debugging?</a:t>
            </a:r>
            <a:endParaRPr i="1" sz="9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3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Where Legacy Routing Falls Short</a:t>
            </a:r>
            <a:endParaRPr sz="2300"/>
          </a:p>
        </p:txBody>
      </p:sp>
      <p:sp>
        <p:nvSpPr>
          <p:cNvPr id="1205" name="Google Shape;1205;p230"/>
          <p:cNvSpPr txBox="1"/>
          <p:nvPr/>
        </p:nvSpPr>
        <p:spPr>
          <a:xfrm>
            <a:off x="6756725" y="1432375"/>
            <a:ext cx="240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6" name="Google Shape;1206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95" y="1762183"/>
            <a:ext cx="1628675" cy="16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230"/>
          <p:cNvSpPr txBox="1"/>
          <p:nvPr/>
        </p:nvSpPr>
        <p:spPr>
          <a:xfrm>
            <a:off x="1879275" y="1223525"/>
            <a:ext cx="68025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 native Kubernetes support for canary/blue-green deployments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Manual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scripting or external tools required.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 fine-grained control over traffic shifting (e.g., 5% → 10% → 50%).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Hard-coded routing rules in legacy Ingress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Static configurations require redeployment for changes.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 dynamic traffic splitting based on conditions.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Lack of observability in traffic routing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Difficulty tracking which requests go to which version.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 built-in metrics for success/failure rates per backend.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Security and compliance risks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 built-in way to enforce zero-trust policies during traffic shifts.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Risk of exposing unfinished features to unintended users.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Routing</a:t>
            </a:r>
            <a:endParaRPr/>
          </a:p>
        </p:txBody>
      </p:sp>
      <p:sp>
        <p:nvSpPr>
          <p:cNvPr id="1213" name="Google Shape;1213;p231"/>
          <p:cNvSpPr txBox="1"/>
          <p:nvPr>
            <p:ph type="title"/>
          </p:nvPr>
        </p:nvSpPr>
        <p:spPr>
          <a:xfrm>
            <a:off x="1376550" y="2135525"/>
            <a:ext cx="1620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6500">
                <a:solidFill>
                  <a:schemeClr val="accent6"/>
                </a:solidFill>
              </a:rPr>
              <a:t>2.</a:t>
            </a:r>
            <a:r>
              <a:rPr lang="en" sz="6500">
                <a:solidFill>
                  <a:schemeClr val="accent6"/>
                </a:solidFill>
              </a:rPr>
              <a:t>1</a:t>
            </a:r>
            <a:endParaRPr sz="6500">
              <a:solidFill>
                <a:schemeClr val="accent6"/>
              </a:solidFill>
            </a:endParaRPr>
          </a:p>
        </p:txBody>
      </p:sp>
      <p:sp>
        <p:nvSpPr>
          <p:cNvPr id="1214" name="Google Shape;1214;p231"/>
          <p:cNvSpPr/>
          <p:nvPr/>
        </p:nvSpPr>
        <p:spPr>
          <a:xfrm>
            <a:off x="3592475" y="254891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3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Solution: </a:t>
            </a:r>
            <a:r>
              <a:rPr lang="en" sz="2300"/>
              <a:t>Traffic Splitting</a:t>
            </a:r>
            <a:endParaRPr sz="2300"/>
          </a:p>
        </p:txBody>
      </p:sp>
      <p:pic>
        <p:nvPicPr>
          <p:cNvPr id="1220" name="Google Shape;1220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7" y="1233800"/>
            <a:ext cx="1040925" cy="10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232"/>
          <p:cNvSpPr txBox="1"/>
          <p:nvPr/>
        </p:nvSpPr>
        <p:spPr>
          <a:xfrm>
            <a:off x="1342800" y="1233800"/>
            <a:ext cx="3348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Weighted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Splitting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Percentage-based distribution (e.g., 70/30)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Header-Based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Split based on HTTP headers (e.g., `x-user-type: premium`)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Path-Based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Route by URL path (e.g., `/v1/` → `v1-service`)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4.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Query Parameter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Split by URL query params (e.g., `?version=beta`)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Cookie-Based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Direct traffic using session cookies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b="1" lang="en" sz="800">
                <a:latin typeface="Poppins"/>
                <a:ea typeface="Poppins"/>
                <a:cs typeface="Poppins"/>
                <a:sym typeface="Poppins"/>
              </a:rPr>
              <a:t>Geolocation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  - Route by client IP/country (e.g., EU → `europe-service`) 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2" name="Google Shape;1222;p232"/>
          <p:cNvSpPr txBox="1"/>
          <p:nvPr/>
        </p:nvSpPr>
        <p:spPr>
          <a:xfrm>
            <a:off x="4690800" y="1233800"/>
            <a:ext cx="373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7. Traffic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Mirroring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Shadowing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- Copy traffic to another cluster without affecting responses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8.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Canary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Deployments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- Subset-based splitting (e.g., 5% to new version)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9.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Fractional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- Dynamic splits controlled by runtime configuration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10.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Priority-Based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Routing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Route to clusters based on priority levels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11.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 Subsets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- Split traffic to endpoint subsets (e.g., by zone/version)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3" name="Google Shape;1223;p232"/>
          <p:cNvSpPr txBox="1"/>
          <p:nvPr/>
        </p:nvSpPr>
        <p:spPr>
          <a:xfrm>
            <a:off x="1342800" y="3718575"/>
            <a:ext cx="708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Each type can be combined (e.g., **weighted + header-based**) for advanced use cases.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